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6" r:id="rId3"/>
    <p:sldId id="297" r:id="rId4"/>
    <p:sldId id="298" r:id="rId5"/>
    <p:sldId id="299" r:id="rId6"/>
    <p:sldId id="300" r:id="rId7"/>
    <p:sldId id="304" r:id="rId8"/>
    <p:sldId id="305" r:id="rId9"/>
    <p:sldId id="261" r:id="rId10"/>
    <p:sldId id="307" r:id="rId11"/>
    <p:sldId id="302" r:id="rId12"/>
    <p:sldId id="320" r:id="rId13"/>
    <p:sldId id="308" r:id="rId14"/>
    <p:sldId id="306" r:id="rId15"/>
    <p:sldId id="321" r:id="rId16"/>
    <p:sldId id="309" r:id="rId17"/>
    <p:sldId id="310" r:id="rId18"/>
    <p:sldId id="311" r:id="rId19"/>
    <p:sldId id="285" r:id="rId20"/>
    <p:sldId id="271" r:id="rId21"/>
    <p:sldId id="272" r:id="rId22"/>
    <p:sldId id="291" r:id="rId23"/>
    <p:sldId id="288" r:id="rId24"/>
    <p:sldId id="295" r:id="rId25"/>
    <p:sldId id="289" r:id="rId26"/>
    <p:sldId id="290" r:id="rId27"/>
    <p:sldId id="274" r:id="rId28"/>
    <p:sldId id="312" r:id="rId29"/>
    <p:sldId id="322" r:id="rId30"/>
    <p:sldId id="323" r:id="rId31"/>
    <p:sldId id="280" r:id="rId32"/>
    <p:sldId id="278" r:id="rId33"/>
    <p:sldId id="313" r:id="rId34"/>
    <p:sldId id="314" r:id="rId35"/>
    <p:sldId id="325" r:id="rId36"/>
    <p:sldId id="315" r:id="rId37"/>
    <p:sldId id="326" r:id="rId38"/>
    <p:sldId id="319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D32A-8D98-4674-B02E-0454FA1391E0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353B6-FBA2-4F38-ABC0-F9B321BA0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72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353B6-FBA2-4F38-ABC0-F9B321BA01A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7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6B78-5150-4E56-A785-92A0F5A1417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ED14-D597-4AE4-A5DA-A62A9DB8A9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5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6B78-5150-4E56-A785-92A0F5A1417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ED14-D597-4AE4-A5DA-A62A9DB8A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0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6B78-5150-4E56-A785-92A0F5A1417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ED14-D597-4AE4-A5DA-A62A9DB8A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60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6B78-5150-4E56-A785-92A0F5A1417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ED14-D597-4AE4-A5DA-A62A9DB8A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82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6B78-5150-4E56-A785-92A0F5A1417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ED14-D597-4AE4-A5DA-A62A9DB8A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46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6B78-5150-4E56-A785-92A0F5A1417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ED14-D597-4AE4-A5DA-A62A9DB8A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04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6B78-5150-4E56-A785-92A0F5A1417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ED14-D597-4AE4-A5DA-A62A9DB8A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19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0299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76B78-5150-4E56-A785-92A0F5A1417E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BED14-D597-4AE4-A5DA-A62A9DB8A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80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  <p:sldLayoutId id="2147483658" r:id="rId6"/>
    <p:sldLayoutId id="2147483659" r:id="rId7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jsenaseznam.s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6831"/>
            <a:ext cx="7772400" cy="1102519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  <a:ea typeface="Roboto Black" charset="0"/>
                <a:cs typeface="Roboto Black" charset="0"/>
              </a:rPr>
              <a:t>POVEČAJMO REGISTER DAROVALCEV KMC </a:t>
            </a:r>
          </a:p>
        </p:txBody>
      </p:sp>
    </p:spTree>
    <p:extLst>
      <p:ext uri="{BB962C8B-B14F-4D97-AF65-F5344CB8AC3E}">
        <p14:creationId xmlns:p14="http://schemas.microsoft.com/office/powerpoint/2010/main" xmlns="" val="279118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POSLANSTVO</a:t>
            </a:r>
            <a:r>
              <a:rPr lang="sl-SI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KAMPANJE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err="1"/>
              <a:t>Prebujamo</a:t>
            </a:r>
            <a:r>
              <a:rPr lang="en-US" i="1" dirty="0"/>
              <a:t> </a:t>
            </a:r>
            <a:r>
              <a:rPr lang="en-US" i="1" dirty="0" err="1"/>
              <a:t>vse</a:t>
            </a:r>
            <a:r>
              <a:rPr lang="en-US" i="1" dirty="0"/>
              <a:t>, </a:t>
            </a:r>
            <a:r>
              <a:rPr lang="en-US" i="1" dirty="0" err="1"/>
              <a:t>ki</a:t>
            </a:r>
            <a:r>
              <a:rPr lang="en-US" i="1" dirty="0"/>
              <a:t> se do </a:t>
            </a:r>
            <a:r>
              <a:rPr lang="en-US" i="1" dirty="0" err="1"/>
              <a:t>sedaj</a:t>
            </a:r>
            <a:r>
              <a:rPr lang="en-US" i="1" dirty="0"/>
              <a:t> </a:t>
            </a:r>
            <a:r>
              <a:rPr lang="en-US" i="1" dirty="0" err="1"/>
              <a:t>niso</a:t>
            </a:r>
            <a:r>
              <a:rPr lang="en-US" i="1" dirty="0"/>
              <a:t> </a:t>
            </a:r>
            <a:r>
              <a:rPr lang="en-US" i="1" dirty="0" err="1"/>
              <a:t>vprašali</a:t>
            </a:r>
            <a:r>
              <a:rPr lang="en-US" i="1" dirty="0"/>
              <a:t>, </a:t>
            </a:r>
            <a:r>
              <a:rPr lang="en-US" b="1" i="1" dirty="0" err="1"/>
              <a:t>kaj</a:t>
            </a:r>
            <a:r>
              <a:rPr lang="en-US" b="1" i="1" dirty="0"/>
              <a:t> </a:t>
            </a:r>
            <a:r>
              <a:rPr lang="en-US" b="1" i="1" dirty="0" err="1"/>
              <a:t>pomeni</a:t>
            </a:r>
            <a:r>
              <a:rPr lang="en-US" b="1" i="1" dirty="0"/>
              <a:t> </a:t>
            </a:r>
            <a:r>
              <a:rPr lang="en-US" b="1" i="1" dirty="0" err="1"/>
              <a:t>pomagati</a:t>
            </a:r>
            <a:r>
              <a:rPr lang="en-US" b="1" i="1" dirty="0"/>
              <a:t> </a:t>
            </a:r>
            <a:r>
              <a:rPr lang="en-US" i="1" dirty="0" err="1"/>
              <a:t>sočloveku</a:t>
            </a:r>
            <a:r>
              <a:rPr lang="en-US" i="1" dirty="0"/>
              <a:t>. </a:t>
            </a:r>
            <a:r>
              <a:rPr lang="en-US" i="1" dirty="0" err="1"/>
              <a:t>Prebujamo</a:t>
            </a:r>
            <a:r>
              <a:rPr lang="en-US" i="1" dirty="0"/>
              <a:t> </a:t>
            </a:r>
            <a:r>
              <a:rPr lang="en-US" i="1" dirty="0" err="1"/>
              <a:t>vse</a:t>
            </a:r>
            <a:r>
              <a:rPr lang="en-US" i="1" dirty="0"/>
              <a:t>, </a:t>
            </a:r>
            <a:r>
              <a:rPr lang="en-US" i="1" dirty="0" err="1"/>
              <a:t>ki</a:t>
            </a:r>
            <a:r>
              <a:rPr lang="en-US" i="1" dirty="0"/>
              <a:t> se ne </a:t>
            </a:r>
            <a:r>
              <a:rPr lang="en-US" i="1" dirty="0" err="1"/>
              <a:t>zavedajo</a:t>
            </a:r>
            <a:r>
              <a:rPr lang="en-US" i="1" dirty="0"/>
              <a:t>, da </a:t>
            </a:r>
            <a:r>
              <a:rPr lang="en-US" b="1" i="1" dirty="0" err="1"/>
              <a:t>pomagati</a:t>
            </a:r>
            <a:r>
              <a:rPr lang="en-US" b="1" i="1" dirty="0"/>
              <a:t> </a:t>
            </a:r>
            <a:r>
              <a:rPr lang="en-US" b="1" i="1" dirty="0" err="1"/>
              <a:t>pomeni</a:t>
            </a:r>
            <a:r>
              <a:rPr lang="en-US" b="1" i="1" dirty="0"/>
              <a:t> </a:t>
            </a:r>
            <a:r>
              <a:rPr lang="en-US" b="1" i="1" dirty="0" err="1"/>
              <a:t>biti</a:t>
            </a:r>
            <a:r>
              <a:rPr lang="en-US" b="1" i="1" dirty="0"/>
              <a:t> </a:t>
            </a:r>
            <a:r>
              <a:rPr lang="en-US" b="1" i="1" dirty="0" err="1"/>
              <a:t>ali</a:t>
            </a:r>
            <a:r>
              <a:rPr lang="en-US" b="1" i="1" dirty="0"/>
              <a:t> </a:t>
            </a:r>
            <a:r>
              <a:rPr lang="en-US" b="1" i="1" dirty="0" err="1"/>
              <a:t>celo</a:t>
            </a:r>
            <a:r>
              <a:rPr lang="en-US" b="1" i="1" dirty="0"/>
              <a:t> </a:t>
            </a:r>
            <a:r>
              <a:rPr lang="en-US" b="1" i="1" dirty="0" err="1"/>
              <a:t>postati</a:t>
            </a:r>
            <a:r>
              <a:rPr lang="en-US" b="1" i="1" dirty="0"/>
              <a:t> </a:t>
            </a:r>
            <a:r>
              <a:rPr lang="en-US" b="1" i="1" dirty="0" err="1"/>
              <a:t>Človek</a:t>
            </a:r>
            <a:r>
              <a:rPr lang="en-US" i="1" dirty="0"/>
              <a:t>. </a:t>
            </a:r>
            <a:r>
              <a:rPr lang="en-US" i="1" dirty="0" err="1"/>
              <a:t>Prebujamo</a:t>
            </a:r>
            <a:r>
              <a:rPr lang="en-US" i="1" dirty="0"/>
              <a:t> </a:t>
            </a:r>
            <a:r>
              <a:rPr lang="en-US" i="1" dirty="0" err="1"/>
              <a:t>vse</a:t>
            </a:r>
            <a:r>
              <a:rPr lang="en-US" i="1" dirty="0"/>
              <a:t>, </a:t>
            </a:r>
            <a:r>
              <a:rPr lang="en-US" i="1" dirty="0" err="1"/>
              <a:t>ki</a:t>
            </a:r>
            <a:r>
              <a:rPr lang="en-US" i="1" dirty="0"/>
              <a:t> se </a:t>
            </a:r>
            <a:r>
              <a:rPr lang="en-US" i="1" dirty="0" err="1"/>
              <a:t>še</a:t>
            </a:r>
            <a:r>
              <a:rPr lang="en-US" i="1" dirty="0"/>
              <a:t> ne </a:t>
            </a:r>
            <a:r>
              <a:rPr lang="en-US" i="1" dirty="0" err="1"/>
              <a:t>zavedajo</a:t>
            </a:r>
            <a:r>
              <a:rPr lang="en-US" i="1" dirty="0"/>
              <a:t>, da </a:t>
            </a:r>
            <a:r>
              <a:rPr lang="en-US" i="1" dirty="0" err="1"/>
              <a:t>bodo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mestu</a:t>
            </a:r>
            <a:r>
              <a:rPr lang="en-US" i="1" dirty="0"/>
              <a:t> </a:t>
            </a:r>
            <a:r>
              <a:rPr lang="en-US" i="1" dirty="0" err="1"/>
              <a:t>tistega</a:t>
            </a:r>
            <a:r>
              <a:rPr lang="en-US" i="1" dirty="0"/>
              <a:t>, </a:t>
            </a:r>
            <a:r>
              <a:rPr lang="en-US" i="1" dirty="0" err="1"/>
              <a:t>ki</a:t>
            </a:r>
            <a:r>
              <a:rPr lang="en-US" i="1" dirty="0"/>
              <a:t> </a:t>
            </a:r>
            <a:r>
              <a:rPr lang="en-US" i="1" dirty="0" err="1"/>
              <a:t>potrebuje</a:t>
            </a:r>
            <a:r>
              <a:rPr lang="en-US" i="1" dirty="0"/>
              <a:t> </a:t>
            </a:r>
            <a:r>
              <a:rPr lang="en-US" i="1" dirty="0" err="1"/>
              <a:t>pomoč</a:t>
            </a:r>
            <a:r>
              <a:rPr lang="en-US" i="1" dirty="0"/>
              <a:t>, </a:t>
            </a:r>
            <a:r>
              <a:rPr lang="en-US" b="1" i="1" dirty="0" err="1"/>
              <a:t>kmalu</a:t>
            </a:r>
            <a:r>
              <a:rPr lang="en-US" b="1" i="1" dirty="0"/>
              <a:t> </a:t>
            </a:r>
            <a:r>
              <a:rPr lang="en-US" b="1" i="1" dirty="0" err="1"/>
              <a:t>lahko</a:t>
            </a:r>
            <a:r>
              <a:rPr lang="en-US" b="1" i="1" dirty="0"/>
              <a:t> </a:t>
            </a:r>
            <a:r>
              <a:rPr lang="en-US" b="1" i="1" dirty="0" err="1"/>
              <a:t>tudi</a:t>
            </a:r>
            <a:r>
              <a:rPr lang="en-US" b="1" i="1" dirty="0"/>
              <a:t> </a:t>
            </a:r>
            <a:r>
              <a:rPr lang="en-US" b="1" i="1" dirty="0" err="1"/>
              <a:t>sami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6485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C000"/>
                </a:solidFill>
              </a:rPr>
              <a:t>CILJ</a:t>
            </a:r>
            <a:r>
              <a:rPr lang="sl-SI" sz="4000" b="1" dirty="0">
                <a:solidFill>
                  <a:srgbClr val="FFC000"/>
                </a:solidFill>
              </a:rPr>
              <a:t>I KAMPANJE 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V </a:t>
            </a:r>
            <a:r>
              <a:rPr lang="en-US" dirty="0" err="1"/>
              <a:t>letu</a:t>
            </a:r>
            <a:r>
              <a:rPr lang="en-US" dirty="0"/>
              <a:t> 2017 je v </a:t>
            </a:r>
            <a:r>
              <a:rPr lang="sl-SI" dirty="0"/>
              <a:t>S</a:t>
            </a:r>
            <a:r>
              <a:rPr lang="en-US" dirty="0" err="1"/>
              <a:t>loveni</a:t>
            </a:r>
            <a:r>
              <a:rPr lang="sl-SI" dirty="0"/>
              <a:t>j</a:t>
            </a:r>
            <a:r>
              <a:rPr lang="en-US" dirty="0"/>
              <a:t>a </a:t>
            </a:r>
            <a:r>
              <a:rPr lang="sl-SI" dirty="0"/>
              <a:t>D</a:t>
            </a:r>
            <a:r>
              <a:rPr lang="en-US" dirty="0" err="1"/>
              <a:t>onor</a:t>
            </a:r>
            <a:r>
              <a:rPr lang="en-US" dirty="0"/>
              <a:t> </a:t>
            </a:r>
            <a:r>
              <a:rPr lang="en-US" b="1" dirty="0" err="1"/>
              <a:t>vpisanih</a:t>
            </a:r>
            <a:r>
              <a:rPr lang="en-US" b="1" dirty="0"/>
              <a:t> 20.000 </a:t>
            </a:r>
            <a:r>
              <a:rPr lang="en-US" b="1" dirty="0" err="1"/>
              <a:t>potencialnih</a:t>
            </a:r>
            <a:r>
              <a:rPr lang="en-US" b="1" dirty="0"/>
              <a:t> </a:t>
            </a:r>
            <a:r>
              <a:rPr lang="en-US" b="1" dirty="0" err="1"/>
              <a:t>darovalcev</a:t>
            </a:r>
            <a:r>
              <a:rPr lang="en-US" b="1" dirty="0"/>
              <a:t> KMC.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l-SI" dirty="0"/>
              <a:t>Širšo slovensko javnost</a:t>
            </a:r>
            <a:r>
              <a:rPr lang="en-US" dirty="0"/>
              <a:t> </a:t>
            </a:r>
            <a:r>
              <a:rPr lang="sl-SI" dirty="0"/>
              <a:t>dobro </a:t>
            </a:r>
            <a:r>
              <a:rPr lang="sl-SI" b="1" dirty="0"/>
              <a:t>seznaniti</a:t>
            </a:r>
            <a:r>
              <a:rPr lang="en-US" b="1" dirty="0"/>
              <a:t> s</a:t>
            </a:r>
            <a:r>
              <a:rPr lang="en-US" dirty="0"/>
              <a:t> </a:t>
            </a:r>
            <a:r>
              <a:rPr lang="en-US" b="1" dirty="0" err="1"/>
              <a:t>pomenom</a:t>
            </a:r>
            <a:r>
              <a:rPr lang="en-US" b="1" dirty="0"/>
              <a:t> </a:t>
            </a:r>
            <a:r>
              <a:rPr lang="en-US" b="1" dirty="0" err="1"/>
              <a:t>registra</a:t>
            </a:r>
            <a:r>
              <a:rPr lang="sl-SI" b="1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Slovenij</a:t>
            </a:r>
            <a:r>
              <a:rPr lang="sl-SI" dirty="0"/>
              <a:t>o</a:t>
            </a:r>
            <a:r>
              <a:rPr lang="en-US" dirty="0"/>
              <a:t> </a:t>
            </a:r>
            <a:r>
              <a:rPr lang="en-US" b="1" dirty="0"/>
              <a:t>dobro </a:t>
            </a:r>
            <a:r>
              <a:rPr lang="en-US" b="1" dirty="0" err="1"/>
              <a:t>seznan</a:t>
            </a:r>
            <a:r>
              <a:rPr lang="sl-SI" b="1" dirty="0"/>
              <a:t>iti</a:t>
            </a:r>
            <a:r>
              <a:rPr lang="en-US" b="1" dirty="0"/>
              <a:t> </a:t>
            </a:r>
            <a:r>
              <a:rPr lang="en-US" b="1" dirty="0" err="1"/>
              <a:t>tudi</a:t>
            </a:r>
            <a:r>
              <a:rPr lang="en-US" b="1" dirty="0"/>
              <a:t> z </a:t>
            </a:r>
            <a:r>
              <a:rPr lang="en-US" b="1" dirty="0" err="1"/>
              <a:t>boleznimi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zahtevajo</a:t>
            </a:r>
            <a:r>
              <a:rPr lang="en-US" dirty="0"/>
              <a:t> </a:t>
            </a:r>
            <a:r>
              <a:rPr lang="en-US" dirty="0" err="1"/>
              <a:t>presaditev</a:t>
            </a:r>
            <a:r>
              <a:rPr lang="en-US" dirty="0"/>
              <a:t> </a:t>
            </a:r>
            <a:r>
              <a:rPr lang="sl-SI" dirty="0"/>
              <a:t>KMC ter seznaniti z napori vseh deležnikov, ki so vključeni v zdravljenje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Spodbujati altruizem, spoštovanje in topel odnos.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593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78"/>
            <a:ext cx="8229600" cy="857250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VSEBINSKI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CILJI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i="1" dirty="0" err="1"/>
              <a:t>orisati</a:t>
            </a:r>
            <a:r>
              <a:rPr lang="en-US" b="1" i="1" dirty="0"/>
              <a:t> </a:t>
            </a:r>
            <a:r>
              <a:rPr lang="en-US" b="1" i="1" dirty="0" err="1"/>
              <a:t>pomen</a:t>
            </a:r>
            <a:r>
              <a:rPr lang="en-US" b="1" i="1" dirty="0"/>
              <a:t> </a:t>
            </a:r>
            <a:r>
              <a:rPr lang="en-US" b="1" i="1" dirty="0" err="1"/>
              <a:t>vsakega</a:t>
            </a:r>
            <a:r>
              <a:rPr lang="en-US" b="1" i="1" dirty="0"/>
              <a:t> </a:t>
            </a:r>
            <a:r>
              <a:rPr lang="en-US" b="1" i="1" dirty="0" err="1"/>
              <a:t>člena</a:t>
            </a:r>
            <a:r>
              <a:rPr lang="en-US" b="1" i="1" dirty="0"/>
              <a:t> </a:t>
            </a:r>
            <a:r>
              <a:rPr lang="en-US" i="1" dirty="0"/>
              <a:t>v </a:t>
            </a:r>
            <a:r>
              <a:rPr lang="en-US" i="1" dirty="0" err="1"/>
              <a:t>zgodbi</a:t>
            </a:r>
            <a:r>
              <a:rPr lang="en-US" i="1" dirty="0"/>
              <a:t> </a:t>
            </a:r>
            <a:r>
              <a:rPr lang="en-US" i="1" dirty="0" err="1"/>
              <a:t>reševanja</a:t>
            </a:r>
            <a:r>
              <a:rPr lang="en-US" i="1" dirty="0"/>
              <a:t> </a:t>
            </a:r>
            <a:r>
              <a:rPr lang="en-US" i="1" dirty="0" err="1"/>
              <a:t>življenj</a:t>
            </a:r>
            <a:r>
              <a:rPr lang="en-US" i="1" dirty="0"/>
              <a:t> (od</a:t>
            </a:r>
            <a:r>
              <a:rPr lang="sl-SI" i="1" dirty="0"/>
              <a:t> bolnika, darovalca do </a:t>
            </a:r>
            <a:r>
              <a:rPr lang="en-US" i="1" dirty="0" err="1"/>
              <a:t>zdravstvenih</a:t>
            </a:r>
            <a:r>
              <a:rPr lang="en-US" i="1" dirty="0"/>
              <a:t> </a:t>
            </a:r>
            <a:r>
              <a:rPr lang="en-US" i="1" dirty="0" err="1"/>
              <a:t>delavcev</a:t>
            </a:r>
            <a:r>
              <a:rPr lang="en-US" i="1" dirty="0"/>
              <a:t> </a:t>
            </a:r>
            <a:r>
              <a:rPr lang="sl-SI" i="1" dirty="0"/>
              <a:t>in vseh, ki so vključeni v proces PKMC</a:t>
            </a:r>
            <a:r>
              <a:rPr lang="en-US" i="1" dirty="0"/>
              <a:t>) in mu </a:t>
            </a:r>
            <a:r>
              <a:rPr lang="en-US" b="1" i="1" dirty="0" err="1"/>
              <a:t>podati</a:t>
            </a:r>
            <a:r>
              <a:rPr lang="en-US" b="1" i="1" dirty="0"/>
              <a:t> </a:t>
            </a:r>
            <a:r>
              <a:rPr lang="en-US" b="1" i="1" dirty="0" err="1"/>
              <a:t>poklon</a:t>
            </a:r>
            <a:r>
              <a:rPr lang="en-US" b="1" i="1" dirty="0"/>
              <a:t> </a:t>
            </a:r>
            <a:r>
              <a:rPr lang="en-US" i="1" dirty="0" err="1"/>
              <a:t>ter</a:t>
            </a:r>
            <a:r>
              <a:rPr lang="en-US" i="1" dirty="0"/>
              <a:t> </a:t>
            </a:r>
          </a:p>
          <a:p>
            <a:r>
              <a:rPr lang="en-US" i="1" dirty="0"/>
              <a:t>s </a:t>
            </a:r>
            <a:r>
              <a:rPr lang="en-US" i="1" dirty="0" err="1"/>
              <a:t>skupnimi</a:t>
            </a:r>
            <a:r>
              <a:rPr lang="en-US" i="1" dirty="0"/>
              <a:t> </a:t>
            </a:r>
            <a:r>
              <a:rPr lang="en-US" i="1" dirty="0" err="1"/>
              <a:t>močmi</a:t>
            </a:r>
            <a:r>
              <a:rPr lang="en-US" i="1" dirty="0"/>
              <a:t> </a:t>
            </a:r>
            <a:r>
              <a:rPr lang="en-US" i="1" dirty="0" err="1"/>
              <a:t>zavrteti</a:t>
            </a:r>
            <a:r>
              <a:rPr lang="en-US" i="1" dirty="0"/>
              <a:t> </a:t>
            </a:r>
            <a:r>
              <a:rPr lang="en-US" i="1" dirty="0" err="1"/>
              <a:t>kolesje</a:t>
            </a:r>
            <a:r>
              <a:rPr lang="en-US" i="1" dirty="0"/>
              <a:t> </a:t>
            </a:r>
            <a:r>
              <a:rPr lang="en-US" b="1" i="1" dirty="0" err="1"/>
              <a:t>dolgoročne</a:t>
            </a:r>
            <a:r>
              <a:rPr lang="en-US" b="1" i="1" dirty="0"/>
              <a:t> </a:t>
            </a:r>
            <a:r>
              <a:rPr lang="en-US" b="1" i="1" dirty="0" err="1"/>
              <a:t>rasti</a:t>
            </a:r>
            <a:r>
              <a:rPr lang="en-US" b="1" i="1" dirty="0"/>
              <a:t> </a:t>
            </a:r>
            <a:r>
              <a:rPr lang="en-US" b="1" i="1" dirty="0" err="1"/>
              <a:t>registra</a:t>
            </a:r>
            <a:r>
              <a:rPr lang="en-US" b="1" i="1" dirty="0"/>
              <a:t> </a:t>
            </a:r>
            <a:r>
              <a:rPr lang="en-US" i="1" dirty="0" err="1"/>
              <a:t>Slovenija</a:t>
            </a:r>
            <a:r>
              <a:rPr lang="en-US" i="1" dirty="0"/>
              <a:t> </a:t>
            </a:r>
            <a:r>
              <a:rPr lang="sl-SI" i="1" dirty="0"/>
              <a:t>D</a:t>
            </a:r>
            <a:r>
              <a:rPr lang="en-US" i="1" dirty="0" err="1"/>
              <a:t>onor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2578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1631"/>
            <a:ext cx="7772400" cy="1102519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  <a:ea typeface="Roboto Black" charset="0"/>
                <a:cs typeface="Roboto Black" charset="0"/>
              </a:rPr>
              <a:t>PREGLED KAMPANJE</a:t>
            </a:r>
          </a:p>
        </p:txBody>
      </p:sp>
    </p:spTree>
    <p:extLst>
      <p:ext uri="{BB962C8B-B14F-4D97-AF65-F5344CB8AC3E}">
        <p14:creationId xmlns:p14="http://schemas.microsoft.com/office/powerpoint/2010/main" xmlns="" val="388754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IZZIVI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RAZLOGI ZA DANAŠNJE STANJE:</a:t>
            </a:r>
          </a:p>
          <a:p>
            <a:pPr>
              <a:buFontTx/>
              <a:buChar char="-"/>
            </a:pPr>
            <a:r>
              <a:rPr lang="en-US" dirty="0" err="1"/>
              <a:t>Nepoznavanje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in </a:t>
            </a:r>
            <a:r>
              <a:rPr lang="en-US" dirty="0" err="1"/>
              <a:t>bolezni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Strah</a:t>
            </a:r>
            <a:r>
              <a:rPr lang="en-US" dirty="0"/>
              <a:t> in </a:t>
            </a:r>
            <a:r>
              <a:rPr lang="en-US" dirty="0" err="1"/>
              <a:t>predsodki</a:t>
            </a:r>
            <a:r>
              <a:rPr lang="en-US" dirty="0"/>
              <a:t> </a:t>
            </a:r>
            <a:r>
              <a:rPr lang="en-US" dirty="0" err="1"/>
              <a:t>glede</a:t>
            </a:r>
            <a:r>
              <a:rPr lang="en-US" dirty="0"/>
              <a:t> </a:t>
            </a:r>
            <a:r>
              <a:rPr lang="en-US" dirty="0" err="1"/>
              <a:t>darovanja</a:t>
            </a:r>
            <a:r>
              <a:rPr lang="en-US" dirty="0"/>
              <a:t> KMC, </a:t>
            </a:r>
            <a:r>
              <a:rPr lang="en-US" dirty="0" err="1"/>
              <a:t>ki</a:t>
            </a:r>
            <a:r>
              <a:rPr lang="en-US" dirty="0"/>
              <a:t> so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nepoznavanja</a:t>
            </a:r>
            <a:r>
              <a:rPr lang="en-US" dirty="0"/>
              <a:t> </a:t>
            </a:r>
            <a:r>
              <a:rPr lang="en-US" dirty="0" err="1"/>
              <a:t>tehnik</a:t>
            </a:r>
            <a:r>
              <a:rPr lang="en-US" dirty="0"/>
              <a:t> in </a:t>
            </a:r>
            <a:r>
              <a:rPr lang="en-US" dirty="0" err="1"/>
              <a:t>postopkov</a:t>
            </a:r>
            <a:r>
              <a:rPr lang="en-US" dirty="0"/>
              <a:t> </a:t>
            </a:r>
            <a:r>
              <a:rPr lang="en-US" dirty="0" err="1"/>
              <a:t>darovanja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Povezanost</a:t>
            </a:r>
            <a:r>
              <a:rPr lang="en-US" dirty="0"/>
              <a:t> </a:t>
            </a:r>
            <a:r>
              <a:rPr lang="en-US" dirty="0" err="1"/>
              <a:t>pripravljenosti</a:t>
            </a:r>
            <a:r>
              <a:rPr lang="en-US" dirty="0"/>
              <a:t> </a:t>
            </a:r>
            <a:r>
              <a:rPr lang="en-US" dirty="0" err="1"/>
              <a:t>darovati</a:t>
            </a:r>
            <a:r>
              <a:rPr lang="en-US" dirty="0"/>
              <a:t> </a:t>
            </a:r>
            <a:r>
              <a:rPr lang="sl-SI" dirty="0"/>
              <a:t>le </a:t>
            </a:r>
            <a:r>
              <a:rPr lang="en-US" dirty="0"/>
              <a:t>z </a:t>
            </a:r>
            <a:r>
              <a:rPr lang="en-US" dirty="0" err="1"/>
              <a:t>ožjim</a:t>
            </a:r>
            <a:r>
              <a:rPr lang="en-US" dirty="0"/>
              <a:t> (</a:t>
            </a:r>
            <a:r>
              <a:rPr lang="en-US" dirty="0" err="1"/>
              <a:t>družinskim</a:t>
            </a:r>
            <a:r>
              <a:rPr lang="en-US" dirty="0"/>
              <a:t>/</a:t>
            </a:r>
            <a:r>
              <a:rPr lang="en-US" dirty="0" err="1"/>
              <a:t>prijateljskim</a:t>
            </a:r>
            <a:r>
              <a:rPr lang="en-US" dirty="0"/>
              <a:t>) </a:t>
            </a:r>
            <a:r>
              <a:rPr lang="en-US" dirty="0" err="1"/>
              <a:t>krogom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Odsotnost</a:t>
            </a:r>
            <a:r>
              <a:rPr lang="en-US" dirty="0"/>
              <a:t> </a:t>
            </a:r>
            <a:r>
              <a:rPr lang="en-US" dirty="0" err="1"/>
              <a:t>večjih</a:t>
            </a:r>
            <a:r>
              <a:rPr lang="en-US" dirty="0"/>
              <a:t> </a:t>
            </a:r>
            <a:r>
              <a:rPr lang="en-US" dirty="0" err="1"/>
              <a:t>komunikacijskih</a:t>
            </a:r>
            <a:r>
              <a:rPr lang="en-US" dirty="0"/>
              <a:t> </a:t>
            </a:r>
            <a:r>
              <a:rPr lang="en-US" dirty="0" err="1"/>
              <a:t>akcij</a:t>
            </a:r>
            <a:r>
              <a:rPr lang="en-US" dirty="0"/>
              <a:t> </a:t>
            </a:r>
            <a:r>
              <a:rPr lang="en-US" dirty="0" err="1"/>
              <a:t>doslej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322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CILJNA SKUPINA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r>
              <a:rPr lang="en-US" dirty="0" err="1"/>
              <a:t>primarna</a:t>
            </a:r>
            <a:r>
              <a:rPr lang="en-US" dirty="0"/>
              <a:t>:</a:t>
            </a:r>
            <a:r>
              <a:rPr lang="sl-SI" dirty="0"/>
              <a:t> </a:t>
            </a:r>
            <a:r>
              <a:rPr lang="en-US" dirty="0" err="1"/>
              <a:t>generacija</a:t>
            </a:r>
            <a:r>
              <a:rPr lang="en-US" dirty="0"/>
              <a:t> Y (</a:t>
            </a:r>
            <a:r>
              <a:rPr lang="en-US" dirty="0" err="1"/>
              <a:t>millen</a:t>
            </a:r>
            <a:r>
              <a:rPr lang="sl-SI" dirty="0"/>
              <a:t>n</a:t>
            </a:r>
            <a:r>
              <a:rPr lang="en-US" dirty="0" err="1"/>
              <a:t>ials</a:t>
            </a:r>
            <a:r>
              <a:rPr lang="sl-SI" dirty="0"/>
              <a:t>, 1980 - 2000)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Širša</a:t>
            </a:r>
            <a:r>
              <a:rPr lang="en-US" dirty="0"/>
              <a:t>: </a:t>
            </a:r>
            <a:r>
              <a:rPr lang="en-US" dirty="0" err="1"/>
              <a:t>širša</a:t>
            </a:r>
            <a:r>
              <a:rPr lang="en-US" dirty="0"/>
              <a:t> </a:t>
            </a:r>
            <a:r>
              <a:rPr lang="en-US" dirty="0" err="1"/>
              <a:t>javnost</a:t>
            </a:r>
            <a:r>
              <a:rPr lang="en-US" dirty="0"/>
              <a:t> do 40 let</a:t>
            </a:r>
            <a:endParaRPr lang="sl-SI" dirty="0"/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r>
              <a:rPr lang="sl-SI" dirty="0"/>
              <a:t>Nagovarjamo tudi starejše generacije, ki lahko vplivajo na odločitve otrok, vnukov.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7711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PRIMARNA CILJNA SKUPINA</a:t>
            </a:r>
          </a:p>
        </p:txBody>
      </p:sp>
      <p:pic>
        <p:nvPicPr>
          <p:cNvPr id="1026" name="Picture 2" descr="Rezultat iskanja slik za millenni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33550"/>
            <a:ext cx="2983706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019800" y="120015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0500" y="1200150"/>
            <a:ext cx="1726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nižja</a:t>
            </a:r>
            <a:r>
              <a:rPr lang="en-US" sz="1400" dirty="0"/>
              <a:t> </a:t>
            </a:r>
            <a:r>
              <a:rPr lang="en-US" sz="1400" dirty="0" err="1"/>
              <a:t>stopnja</a:t>
            </a:r>
            <a:r>
              <a:rPr lang="en-US" sz="1400" dirty="0"/>
              <a:t> </a:t>
            </a:r>
            <a:r>
              <a:rPr lang="en-US" sz="1400" dirty="0" err="1"/>
              <a:t>kolektivne</a:t>
            </a:r>
            <a:r>
              <a:rPr lang="en-US" sz="1400" dirty="0"/>
              <a:t> </a:t>
            </a:r>
            <a:r>
              <a:rPr lang="en-US" sz="1400" dirty="0" err="1"/>
              <a:t>zavesti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nivoju</a:t>
            </a:r>
            <a:r>
              <a:rPr lang="en-US" sz="1400" dirty="0"/>
              <a:t> </a:t>
            </a:r>
            <a:r>
              <a:rPr lang="en-US" sz="1400" dirty="0" err="1"/>
              <a:t>širše</a:t>
            </a:r>
            <a:r>
              <a:rPr lang="en-US" sz="1400" dirty="0"/>
              <a:t> </a:t>
            </a:r>
            <a:r>
              <a:rPr lang="en-US" sz="1400" dirty="0" err="1"/>
              <a:t>družbe</a:t>
            </a:r>
            <a:r>
              <a:rPr lang="en-US" sz="1400" dirty="0"/>
              <a:t>, </a:t>
            </a:r>
            <a:r>
              <a:rPr lang="en-US" sz="1400" dirty="0" err="1"/>
              <a:t>države</a:t>
            </a:r>
            <a:r>
              <a:rPr lang="en-US" sz="1400" dirty="0"/>
              <a:t>, </a:t>
            </a:r>
            <a:r>
              <a:rPr lang="en-US" sz="1400" dirty="0" err="1"/>
              <a:t>skupnosti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54251" y="120015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11536" y="1200149"/>
            <a:ext cx="19514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veliko</a:t>
            </a:r>
            <a:r>
              <a:rPr lang="en-US" sz="1400" dirty="0"/>
              <a:t> </a:t>
            </a:r>
            <a:r>
              <a:rPr lang="en-US" sz="1400" dirty="0" err="1"/>
              <a:t>ji</a:t>
            </a:r>
            <a:r>
              <a:rPr lang="en-US" sz="1400" dirty="0"/>
              <a:t>  </a:t>
            </a:r>
            <a:r>
              <a:rPr lang="en-US" sz="1400" dirty="0" err="1"/>
              <a:t>pomenijo</a:t>
            </a:r>
            <a:r>
              <a:rPr lang="en-US" sz="1400" dirty="0"/>
              <a:t> </a:t>
            </a:r>
            <a:r>
              <a:rPr lang="en-US" sz="1400" dirty="0" err="1"/>
              <a:t>vrednote</a:t>
            </a:r>
            <a:r>
              <a:rPr lang="en-US" sz="1400" dirty="0"/>
              <a:t> </a:t>
            </a:r>
            <a:r>
              <a:rPr lang="en-US" sz="1400" dirty="0" err="1"/>
              <a:t>povezanosti</a:t>
            </a:r>
            <a:r>
              <a:rPr lang="en-US" sz="1400" dirty="0"/>
              <a:t> v </a:t>
            </a:r>
            <a:r>
              <a:rPr lang="en-US" sz="1400" dirty="0" err="1"/>
              <a:t>generiranih</a:t>
            </a:r>
            <a:r>
              <a:rPr lang="en-US" sz="1400" dirty="0"/>
              <a:t> </a:t>
            </a:r>
            <a:r>
              <a:rPr lang="en-US" sz="1400" dirty="0" err="1"/>
              <a:t>družbenih</a:t>
            </a:r>
            <a:r>
              <a:rPr lang="en-US" sz="1400" dirty="0"/>
              <a:t> </a:t>
            </a:r>
            <a:r>
              <a:rPr lang="en-US" sz="1400" dirty="0" err="1"/>
              <a:t>celicah</a:t>
            </a:r>
            <a:r>
              <a:rPr lang="en-US" sz="1400" dirty="0"/>
              <a:t>, </a:t>
            </a:r>
            <a:r>
              <a:rPr lang="en-US" sz="1400" dirty="0" err="1"/>
              <a:t>kot</a:t>
            </a:r>
            <a:r>
              <a:rPr lang="en-US" sz="1400" dirty="0"/>
              <a:t> so </a:t>
            </a:r>
            <a:r>
              <a:rPr lang="en-US" sz="1400" dirty="0" err="1"/>
              <a:t>prijatelji</a:t>
            </a:r>
            <a:r>
              <a:rPr lang="en-US" sz="1400" dirty="0"/>
              <a:t>, </a:t>
            </a:r>
            <a:r>
              <a:rPr lang="en-US" sz="1400" dirty="0" err="1"/>
              <a:t>sodelavci</a:t>
            </a:r>
            <a:r>
              <a:rPr lang="en-US" sz="1400" dirty="0"/>
              <a:t>, </a:t>
            </a:r>
            <a:r>
              <a:rPr lang="en-US" sz="1400" dirty="0" err="1"/>
              <a:t>somišljeniki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954251" y="3657600"/>
            <a:ext cx="788949" cy="666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6880" y="3472473"/>
            <a:ext cx="1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 </a:t>
            </a:r>
            <a:r>
              <a:rPr lang="en-US" sz="1400" dirty="0" err="1"/>
              <a:t>sprejema</a:t>
            </a:r>
            <a:r>
              <a:rPr lang="en-US" sz="1400" dirty="0"/>
              <a:t> </a:t>
            </a:r>
            <a:r>
              <a:rPr lang="en-US" sz="1400" dirty="0" err="1"/>
              <a:t>pokroviteljskega</a:t>
            </a:r>
            <a:r>
              <a:rPr lang="en-US" sz="1400" dirty="0"/>
              <a:t>, </a:t>
            </a:r>
            <a:r>
              <a:rPr lang="en-US" sz="1400" dirty="0" err="1"/>
              <a:t>avtoritativnega</a:t>
            </a:r>
            <a:r>
              <a:rPr lang="en-US" sz="1400" dirty="0"/>
              <a:t> </a:t>
            </a:r>
            <a:r>
              <a:rPr lang="en-US" sz="1400" dirty="0" err="1"/>
              <a:t>tona</a:t>
            </a:r>
            <a:r>
              <a:rPr lang="en-US" sz="1400" dirty="0"/>
              <a:t>, </a:t>
            </a:r>
            <a:r>
              <a:rPr lang="en-US" sz="1400" dirty="0" err="1"/>
              <a:t>ni</a:t>
            </a:r>
            <a:r>
              <a:rPr lang="en-US" sz="1400" dirty="0"/>
              <a:t> </a:t>
            </a:r>
            <a:r>
              <a:rPr lang="en-US" sz="1400" dirty="0" err="1"/>
              <a:t>dovzetna</a:t>
            </a:r>
            <a:r>
              <a:rPr lang="en-US" sz="1400" dirty="0"/>
              <a:t> </a:t>
            </a:r>
            <a:r>
              <a:rPr lang="en-US" sz="1400" dirty="0" err="1"/>
              <a:t>za</a:t>
            </a:r>
            <a:r>
              <a:rPr lang="en-US" sz="1400" dirty="0"/>
              <a:t> </a:t>
            </a:r>
            <a:r>
              <a:rPr lang="en-US" sz="1400" dirty="0" err="1"/>
              <a:t>oglaševalske</a:t>
            </a:r>
            <a:r>
              <a:rPr lang="en-US" sz="1400" dirty="0"/>
              <a:t> </a:t>
            </a:r>
            <a:r>
              <a:rPr lang="en-US" sz="1400" dirty="0" err="1"/>
              <a:t>kampanje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67400" y="3657600"/>
            <a:ext cx="914400" cy="507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72867" y="3459599"/>
            <a:ext cx="18901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njeno</a:t>
            </a:r>
            <a:r>
              <a:rPr lang="en-US" sz="1400" dirty="0"/>
              <a:t> </a:t>
            </a:r>
            <a:r>
              <a:rPr lang="en-US" sz="1400" dirty="0" err="1"/>
              <a:t>pozornost</a:t>
            </a:r>
            <a:r>
              <a:rPr lang="en-US" sz="1400" dirty="0"/>
              <a:t> </a:t>
            </a:r>
            <a:r>
              <a:rPr lang="en-US" sz="1400" dirty="0" err="1"/>
              <a:t>lahko</a:t>
            </a:r>
            <a:r>
              <a:rPr lang="en-US" sz="1400" dirty="0"/>
              <a:t> </a:t>
            </a:r>
            <a:r>
              <a:rPr lang="en-US" sz="1400" dirty="0" err="1"/>
              <a:t>gradimo</a:t>
            </a:r>
            <a:r>
              <a:rPr lang="en-US" sz="1400" dirty="0"/>
              <a:t> le z </a:t>
            </a:r>
            <a:r>
              <a:rPr lang="en-US" sz="1400" dirty="0" err="1"/>
              <a:t>odmevnimi</a:t>
            </a:r>
            <a:r>
              <a:rPr lang="en-US" sz="1400" dirty="0"/>
              <a:t> , </a:t>
            </a:r>
            <a:r>
              <a:rPr lang="en-US" sz="1400" dirty="0" err="1"/>
              <a:t>direktnimi</a:t>
            </a:r>
            <a:r>
              <a:rPr lang="en-US" sz="1400" dirty="0"/>
              <a:t> in </a:t>
            </a:r>
            <a:r>
              <a:rPr lang="en-US" sz="1400" dirty="0" err="1"/>
              <a:t>provokativnimi</a:t>
            </a:r>
            <a:r>
              <a:rPr lang="en-US" sz="1400" dirty="0"/>
              <a:t> </a:t>
            </a:r>
            <a:r>
              <a:rPr lang="en-US" sz="1400" dirty="0" err="1"/>
              <a:t>nagovori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565468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41771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NAŠ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JE </a:t>
            </a:r>
            <a:r>
              <a:rPr lang="sl-SI" sz="4000" b="1" dirty="0"/>
              <a:t>SEZNAM NASLOVOV </a:t>
            </a:r>
            <a:r>
              <a:rPr lang="en-US" sz="4000" b="1" dirty="0"/>
              <a:t>LJUDI, </a:t>
            </a:r>
          </a:p>
          <a:p>
            <a:pPr marL="0" indent="0" algn="ctr">
              <a:buNone/>
            </a:pPr>
            <a:r>
              <a:rPr lang="en-US" sz="4000" b="1" dirty="0"/>
              <a:t>KI SO PRIPRAVLEJNI </a:t>
            </a:r>
            <a:r>
              <a:rPr lang="sl-SI" sz="4000" b="1" dirty="0"/>
              <a:t>POMAGATI.</a:t>
            </a:r>
            <a:endParaRPr lang="en-US" sz="4000" b="1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sl-SI" sz="2200" dirty="0"/>
              <a:t>Večji je seznam, večja je verjetnost, da bo najden pravi darovalec za bolnika.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xmlns="" val="3812100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579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NAŠA CILJNA SKUPINA IMA</a:t>
            </a:r>
            <a:r>
              <a:rPr lang="sl-SI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TUDI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OGROMNO REGISTROV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 </a:t>
            </a:r>
            <a:r>
              <a:rPr lang="en-US" dirty="0" err="1"/>
              <a:t>socialnih</a:t>
            </a:r>
            <a:r>
              <a:rPr lang="en-US" dirty="0"/>
              <a:t> </a:t>
            </a:r>
            <a:r>
              <a:rPr lang="en-US" dirty="0" err="1"/>
              <a:t>omrežjih</a:t>
            </a:r>
            <a:r>
              <a:rPr lang="en-US" dirty="0"/>
              <a:t>, v </a:t>
            </a:r>
            <a:r>
              <a:rPr lang="en-US" dirty="0" err="1"/>
              <a:t>mobilnih</a:t>
            </a:r>
            <a:r>
              <a:rPr lang="en-US" dirty="0"/>
              <a:t> </a:t>
            </a:r>
            <a:r>
              <a:rPr lang="en-US" dirty="0" err="1"/>
              <a:t>telefonih</a:t>
            </a:r>
            <a:r>
              <a:rPr lang="en-US" dirty="0"/>
              <a:t>… </a:t>
            </a:r>
            <a:r>
              <a:rPr lang="sl-SI" dirty="0"/>
              <a:t>Ima ogromno n</a:t>
            </a:r>
            <a:r>
              <a:rPr lang="en-US" dirty="0" err="1"/>
              <a:t>aslovov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in </a:t>
            </a:r>
            <a:r>
              <a:rPr lang="en-US" dirty="0" err="1"/>
              <a:t>skupin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 </a:t>
            </a:r>
            <a:r>
              <a:rPr lang="en-US" dirty="0" err="1"/>
              <a:t>pripada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dirty="0" err="1"/>
              <a:t>največji</a:t>
            </a:r>
            <a:r>
              <a:rPr lang="en-US" dirty="0"/>
              <a:t> </a:t>
            </a:r>
            <a:r>
              <a:rPr lang="en-US" dirty="0" err="1"/>
              <a:t>strah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imajo</a:t>
            </a:r>
            <a:r>
              <a:rPr lang="en-US" dirty="0"/>
              <a:t>, je </a:t>
            </a:r>
            <a:r>
              <a:rPr lang="en-US" dirty="0" err="1"/>
              <a:t>izgubiti</a:t>
            </a:r>
            <a:r>
              <a:rPr lang="en-US" dirty="0"/>
              <a:t> </a:t>
            </a:r>
            <a:r>
              <a:rPr lang="en-US" dirty="0" err="1"/>
              <a:t>vse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registre</a:t>
            </a:r>
            <a:r>
              <a:rPr lang="en-US" dirty="0"/>
              <a:t>, od </a:t>
            </a:r>
            <a:r>
              <a:rPr lang="en-US" dirty="0" err="1"/>
              <a:t>katerih</a:t>
            </a:r>
            <a:r>
              <a:rPr lang="en-US" dirty="0"/>
              <a:t> je </a:t>
            </a:r>
            <a:r>
              <a:rPr lang="en-US" dirty="0" err="1"/>
              <a:t>odvisna</a:t>
            </a:r>
            <a:r>
              <a:rPr lang="en-US" dirty="0"/>
              <a:t>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samozavest</a:t>
            </a:r>
            <a:r>
              <a:rPr lang="en-US" dirty="0"/>
              <a:t>,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samopodoba</a:t>
            </a:r>
            <a:r>
              <a:rPr lang="en-US" dirty="0"/>
              <a:t>,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obstoj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0076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2"/>
            <a:ext cx="9144000" cy="5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78"/>
            <a:ext cx="9144000" cy="97592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ea typeface="Roboto Black" charset="0"/>
                <a:cs typeface="Roboto Black" charset="0"/>
              </a:rPr>
              <a:t>KREATIVNA</a:t>
            </a:r>
            <a:r>
              <a:rPr lang="sl-SI" sz="4000" b="1" dirty="0">
                <a:solidFill>
                  <a:schemeClr val="bg1"/>
                </a:solidFill>
                <a:latin typeface="+mn-lt"/>
                <a:ea typeface="Roboto Black" charset="0"/>
                <a:cs typeface="Roboto Black" charset="0"/>
              </a:rPr>
              <a:t> IDEJA</a:t>
            </a:r>
            <a:endParaRPr lang="en-US" sz="4000" b="1" dirty="0">
              <a:solidFill>
                <a:schemeClr val="bg1"/>
              </a:solidFill>
              <a:latin typeface="+mn-lt"/>
              <a:ea typeface="Roboto Black" charset="0"/>
              <a:cs typeface="Roboto Black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81150"/>
            <a:ext cx="8077200" cy="2971800"/>
          </a:xfrm>
        </p:spPr>
        <p:txBody>
          <a:bodyPr>
            <a:noAutofit/>
          </a:bodyPr>
          <a:lstStyle/>
          <a:p>
            <a:pPr algn="l"/>
            <a:r>
              <a:rPr lang="en-US" sz="3300" b="1" dirty="0">
                <a:solidFill>
                  <a:schemeClr val="tx1"/>
                </a:solidFill>
              </a:rPr>
              <a:t>S KAMPANJO JIH POSTAVIMO NATANKO V TO SITUACIJO IN POZOVEMO, DA PREPREČIJO, DA BI DO NJE PRIŠLO.</a:t>
            </a:r>
          </a:p>
        </p:txBody>
      </p:sp>
    </p:spTree>
    <p:extLst>
      <p:ext uri="{BB962C8B-B14F-4D97-AF65-F5344CB8AC3E}">
        <p14:creationId xmlns:p14="http://schemas.microsoft.com/office/powerpoint/2010/main" xmlns="" val="144451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DEJSTVO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Na Kliničnem oddelku za hematologijo zdravijo </a:t>
            </a:r>
            <a:r>
              <a:rPr lang="sl-SI"/>
              <a:t>vsako leto več </a:t>
            </a:r>
            <a:r>
              <a:rPr lang="sl-SI" dirty="0"/>
              <a:t>kot 2000 </a:t>
            </a:r>
            <a:r>
              <a:rPr lang="en-US" dirty="0" err="1"/>
              <a:t>bolnikov</a:t>
            </a:r>
            <a:r>
              <a:rPr lang="en-US" dirty="0"/>
              <a:t> </a:t>
            </a:r>
            <a:r>
              <a:rPr lang="sl-SI" dirty="0"/>
              <a:t>s krvnimi raki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120 bolnikov</a:t>
            </a:r>
            <a:r>
              <a:rPr lang="en-US" dirty="0"/>
              <a:t> </a:t>
            </a:r>
            <a:r>
              <a:rPr lang="en-US" dirty="0" err="1"/>
              <a:t>letno</a:t>
            </a:r>
            <a:r>
              <a:rPr lang="en-US" dirty="0"/>
              <a:t> </a:t>
            </a:r>
            <a:r>
              <a:rPr lang="en-US" dirty="0" err="1"/>
              <a:t>potrebuje</a:t>
            </a:r>
            <a:r>
              <a:rPr lang="en-US" dirty="0"/>
              <a:t> </a:t>
            </a:r>
            <a:r>
              <a:rPr lang="en-US" dirty="0" err="1"/>
              <a:t>presaditev</a:t>
            </a:r>
            <a:r>
              <a:rPr lang="en-US" dirty="0"/>
              <a:t> </a:t>
            </a:r>
            <a:r>
              <a:rPr lang="en-US" dirty="0" err="1"/>
              <a:t>krvotvornih</a:t>
            </a:r>
            <a:r>
              <a:rPr lang="en-US" dirty="0"/>
              <a:t> </a:t>
            </a:r>
            <a:r>
              <a:rPr lang="en-US" dirty="0" err="1"/>
              <a:t>matičnih</a:t>
            </a:r>
            <a:r>
              <a:rPr lang="en-US" dirty="0"/>
              <a:t> </a:t>
            </a:r>
            <a:r>
              <a:rPr lang="en-US" dirty="0" err="1"/>
              <a:t>celic</a:t>
            </a:r>
            <a:r>
              <a:rPr lang="en-US" dirty="0"/>
              <a:t> (KMC)</a:t>
            </a:r>
            <a:r>
              <a:rPr lang="sl-S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3432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2"/>
            <a:ext cx="9144000" cy="5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27"/>
            <a:ext cx="9144000" cy="9390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ea typeface="Roboto Black" charset="0"/>
                <a:cs typeface="Roboto Black" charset="0"/>
              </a:rPr>
              <a:t>GLAVNI NAGOVOR OZ SPOROČILO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170878"/>
            <a:ext cx="8077200" cy="2977331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</a:pPr>
            <a:r>
              <a:rPr lang="sl-SI" sz="4000" b="1" dirty="0">
                <a:solidFill>
                  <a:schemeClr val="tx1"/>
                </a:solidFill>
              </a:rPr>
              <a:t>PREDSTAVLJATE SI, DA NE BI BILO NIKOGAR, KO BI POTREBOVALI POMOČ.</a:t>
            </a:r>
            <a:endParaRPr lang="en-US" sz="4000" b="1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endParaRPr lang="sl-SI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DAJ </a:t>
            </a:r>
            <a:r>
              <a:rPr lang="sl-SI" b="1" dirty="0">
                <a:solidFill>
                  <a:schemeClr val="tx1"/>
                </a:solidFill>
              </a:rPr>
              <a:t>SE</a:t>
            </a:r>
            <a:r>
              <a:rPr lang="en-US" b="1" dirty="0">
                <a:solidFill>
                  <a:schemeClr val="tx1"/>
                </a:solidFill>
              </a:rPr>
              <a:t> NA SEZNAM!</a:t>
            </a:r>
            <a:endParaRPr lang="sl-SI" b="1" dirty="0">
              <a:solidFill>
                <a:schemeClr val="tx1"/>
              </a:solidFill>
            </a:endParaRPr>
          </a:p>
          <a:p>
            <a:pPr algn="l"/>
            <a:r>
              <a:rPr lang="sl-SI" dirty="0">
                <a:solidFill>
                  <a:schemeClr val="tx1"/>
                </a:solidFill>
              </a:rPr>
              <a:t>Za bolnike, ki potrebujejo presaditev krvotvornih matičnih celic, pomeni večji register potencialnih darovalcev večje možnosti za preživetje. 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12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2"/>
            <a:ext cx="9144000" cy="5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082"/>
            <a:ext cx="9144000" cy="744383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chemeClr val="bg1"/>
                </a:solidFill>
                <a:latin typeface="+mn-lt"/>
                <a:ea typeface="Roboto Black" charset="0"/>
                <a:cs typeface="Roboto Black" charset="0"/>
              </a:rPr>
              <a:t>KREATIVNA ORODJA</a:t>
            </a:r>
            <a:endParaRPr lang="en-US" sz="4000" b="1" dirty="0">
              <a:solidFill>
                <a:schemeClr val="bg1"/>
              </a:solidFill>
              <a:latin typeface="+mn-lt"/>
              <a:ea typeface="Roboto Black" charset="0"/>
              <a:cs typeface="Roboto Black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42950"/>
            <a:ext cx="4202151" cy="34688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LASTNI KANALI: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Spletna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stran</a:t>
            </a:r>
            <a:r>
              <a:rPr lang="en-US" sz="2000" dirty="0">
                <a:solidFill>
                  <a:schemeClr val="tx1"/>
                </a:solidFill>
              </a:rPr>
              <a:t> www.</a:t>
            </a:r>
            <a:r>
              <a:rPr lang="sl-SI" sz="2000" dirty="0" err="1">
                <a:solidFill>
                  <a:schemeClr val="tx1"/>
                </a:solidFill>
              </a:rPr>
              <a:t>dajsenaseznam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r>
              <a:rPr lang="sl-SI" sz="2000" dirty="0">
                <a:solidFill>
                  <a:schemeClr val="tx1"/>
                </a:solidFill>
              </a:rPr>
              <a:t>si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FB </a:t>
            </a:r>
            <a:r>
              <a:rPr lang="en-US" sz="2000" dirty="0" err="1">
                <a:solidFill>
                  <a:schemeClr val="tx1"/>
                </a:solidFill>
              </a:rPr>
              <a:t>profil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sl-SI" sz="2000" dirty="0" err="1">
                <a:solidFill>
                  <a:schemeClr val="tx1"/>
                </a:solidFill>
              </a:rPr>
              <a:t>DajSeNaSeznam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Brošura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E-newsletter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DOGODKI: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Manjši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institucijah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Vsaj</a:t>
            </a:r>
            <a:r>
              <a:rPr lang="en-US" sz="2000" dirty="0">
                <a:solidFill>
                  <a:schemeClr val="tx1"/>
                </a:solidFill>
              </a:rPr>
              <a:t> 1 </a:t>
            </a:r>
            <a:r>
              <a:rPr lang="en-US" sz="2000" dirty="0" err="1">
                <a:solidFill>
                  <a:schemeClr val="tx1"/>
                </a:solidFill>
              </a:rPr>
              <a:t>večji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javni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46702" y="742950"/>
            <a:ext cx="4202151" cy="346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tx1"/>
                </a:solidFill>
              </a:rPr>
              <a:t>OGLAŠEVANJE: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Zunanje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Citylighti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Plakati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Giganti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Tisk</a:t>
            </a:r>
            <a:r>
              <a:rPr lang="en-US" sz="2000" dirty="0">
                <a:solidFill>
                  <a:schemeClr val="tx1"/>
                </a:solidFill>
              </a:rPr>
              <a:t> (1/1, </a:t>
            </a:r>
            <a:r>
              <a:rPr lang="en-US" sz="2000" dirty="0" err="1">
                <a:solidFill>
                  <a:schemeClr val="tx1"/>
                </a:solidFill>
              </a:rPr>
              <a:t>pasice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advertoriali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On-line (FB, Google, </a:t>
            </a:r>
            <a:r>
              <a:rPr lang="en-US" sz="2000" dirty="0" err="1">
                <a:solidFill>
                  <a:schemeClr val="tx1"/>
                </a:solidFill>
              </a:rPr>
              <a:t>bannerji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Radio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Avtobusi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PR PODPORA: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Medijski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partnerji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“</a:t>
            </a:r>
            <a:r>
              <a:rPr lang="en-US" sz="2000" dirty="0" err="1">
                <a:solidFill>
                  <a:schemeClr val="tx1"/>
                </a:solidFill>
              </a:rPr>
              <a:t>zaslužena</a:t>
            </a:r>
            <a:r>
              <a:rPr lang="en-US" sz="2000" dirty="0">
                <a:solidFill>
                  <a:schemeClr val="tx1"/>
                </a:solidFill>
              </a:rPr>
              <a:t>” </a:t>
            </a:r>
            <a:r>
              <a:rPr lang="en-US" sz="2000" dirty="0" err="1">
                <a:solidFill>
                  <a:schemeClr val="tx1"/>
                </a:solidFill>
              </a:rPr>
              <a:t>publiciteta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439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00550"/>
            <a:ext cx="7563556" cy="57507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C000"/>
                </a:solidFill>
              </a:rPr>
              <a:t>PLAKATI</a:t>
            </a:r>
            <a:r>
              <a:rPr lang="en-US" sz="1400" dirty="0"/>
              <a:t> – </a:t>
            </a:r>
            <a:r>
              <a:rPr lang="en-US" sz="1400" dirty="0" err="1"/>
              <a:t>predvidene</a:t>
            </a:r>
            <a:r>
              <a:rPr lang="en-US" sz="1400" dirty="0"/>
              <a:t> </a:t>
            </a:r>
            <a:r>
              <a:rPr lang="en-US" sz="1400" dirty="0" err="1"/>
              <a:t>lokacije</a:t>
            </a:r>
            <a:r>
              <a:rPr lang="en-US" sz="1400" dirty="0"/>
              <a:t>: </a:t>
            </a:r>
            <a:r>
              <a:rPr lang="en-US" sz="1400" dirty="0" err="1"/>
              <a:t>Fini</a:t>
            </a:r>
            <a:r>
              <a:rPr lang="en-US" sz="1400" dirty="0"/>
              <a:t> </a:t>
            </a:r>
            <a:r>
              <a:rPr lang="en-US" sz="1400" dirty="0" err="1"/>
              <a:t>oglasi</a:t>
            </a:r>
            <a:r>
              <a:rPr lang="en-US" sz="1400" dirty="0"/>
              <a:t>, </a:t>
            </a:r>
            <a:r>
              <a:rPr lang="en-US" sz="1400" dirty="0" err="1"/>
              <a:t>Študentski</a:t>
            </a:r>
            <a:r>
              <a:rPr lang="en-US" sz="1400" dirty="0"/>
              <a:t> </a:t>
            </a:r>
            <a:r>
              <a:rPr lang="en-US" sz="1400" dirty="0" err="1"/>
              <a:t>domovi</a:t>
            </a:r>
            <a:r>
              <a:rPr lang="en-US" sz="1400" dirty="0"/>
              <a:t>, ŠS, </a:t>
            </a:r>
            <a:r>
              <a:rPr lang="en-US" sz="1400" dirty="0" err="1"/>
              <a:t>Fakultete</a:t>
            </a:r>
            <a:r>
              <a:rPr lang="en-US" sz="1400" dirty="0"/>
              <a:t>, </a:t>
            </a:r>
            <a:r>
              <a:rPr lang="en-US" sz="1400" dirty="0" err="1"/>
              <a:t>Srednje</a:t>
            </a:r>
            <a:r>
              <a:rPr lang="en-US" sz="1400" dirty="0"/>
              <a:t> </a:t>
            </a:r>
            <a:r>
              <a:rPr lang="en-US" sz="1400" dirty="0" err="1"/>
              <a:t>šole</a:t>
            </a:r>
            <a:r>
              <a:rPr lang="en-US" sz="1400" dirty="0"/>
              <a:t>, </a:t>
            </a:r>
            <a:r>
              <a:rPr lang="en-US" sz="1400" dirty="0" err="1"/>
              <a:t>Citylighti</a:t>
            </a:r>
            <a:r>
              <a:rPr lang="en-US" sz="1400" dirty="0"/>
              <a:t> v </a:t>
            </a:r>
            <a:r>
              <a:rPr lang="en-US" sz="1400" dirty="0" err="1"/>
              <a:t>mestnih</a:t>
            </a:r>
            <a:r>
              <a:rPr lang="en-US" sz="1400" dirty="0"/>
              <a:t> </a:t>
            </a:r>
            <a:r>
              <a:rPr lang="en-US" sz="1400" dirty="0" err="1"/>
              <a:t>jedrih</a:t>
            </a:r>
            <a:r>
              <a:rPr lang="en-US" sz="1400" dirty="0"/>
              <a:t> in </a:t>
            </a:r>
            <a:r>
              <a:rPr lang="en-US" sz="1400" dirty="0" err="1"/>
              <a:t>ob</a:t>
            </a:r>
            <a:r>
              <a:rPr lang="en-US" sz="1400" dirty="0"/>
              <a:t> </a:t>
            </a:r>
            <a:r>
              <a:rPr lang="en-US" sz="1400" dirty="0" err="1"/>
              <a:t>fakultetah</a:t>
            </a:r>
            <a:r>
              <a:rPr lang="en-US" sz="1400" dirty="0"/>
              <a:t>, </a:t>
            </a:r>
            <a:r>
              <a:rPr lang="en-US" sz="1400" dirty="0" err="1"/>
              <a:t>gigant</a:t>
            </a:r>
            <a:r>
              <a:rPr lang="en-US" sz="1400" dirty="0"/>
              <a:t> </a:t>
            </a:r>
            <a:r>
              <a:rPr lang="en-US" sz="1400" dirty="0" err="1"/>
              <a:t>plakati</a:t>
            </a:r>
            <a:r>
              <a:rPr lang="en-US" sz="1400" dirty="0"/>
              <a:t>, </a:t>
            </a:r>
            <a:r>
              <a:rPr lang="en-US" sz="1400" dirty="0" err="1"/>
              <a:t>avtobusni</a:t>
            </a:r>
            <a:r>
              <a:rPr lang="en-US" sz="1400" dirty="0"/>
              <a:t> </a:t>
            </a:r>
            <a:r>
              <a:rPr lang="en-US" sz="1400" dirty="0" err="1"/>
              <a:t>oglasi</a:t>
            </a:r>
            <a:endParaRPr lang="en-US" sz="1400" dirty="0"/>
          </a:p>
        </p:txBody>
      </p:sp>
      <p:pic>
        <p:nvPicPr>
          <p:cNvPr id="1026" name="Picture 2" descr="C:\Users\MasaB\Desktop\wetransfer-01c30f\Plaka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899"/>
            <a:ext cx="2881226" cy="403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saB\Desktop\wetransfer-01c30f\Plaka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5900"/>
            <a:ext cx="2881226" cy="403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4123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92" y="4400550"/>
            <a:ext cx="7976008" cy="53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FFC000"/>
                </a:solidFill>
              </a:rPr>
              <a:t>TISKANI OGLASI ½ </a:t>
            </a:r>
            <a:r>
              <a:rPr lang="en-US" sz="1400" dirty="0"/>
              <a:t>– </a:t>
            </a:r>
            <a:r>
              <a:rPr lang="en-US" sz="1400" dirty="0" err="1"/>
              <a:t>predvidene</a:t>
            </a:r>
            <a:r>
              <a:rPr lang="en-US" sz="1400" dirty="0"/>
              <a:t> </a:t>
            </a:r>
            <a:r>
              <a:rPr lang="en-US" sz="1400" dirty="0" err="1"/>
              <a:t>objave</a:t>
            </a:r>
            <a:r>
              <a:rPr lang="en-US" sz="1400" dirty="0"/>
              <a:t>: </a:t>
            </a:r>
            <a:r>
              <a:rPr lang="en-US" sz="1400" dirty="0" err="1"/>
              <a:t>glavni</a:t>
            </a:r>
            <a:r>
              <a:rPr lang="en-US" sz="1400" dirty="0"/>
              <a:t> </a:t>
            </a:r>
            <a:r>
              <a:rPr lang="en-US" sz="1400" dirty="0" err="1"/>
              <a:t>dnevniki</a:t>
            </a:r>
            <a:r>
              <a:rPr lang="en-US" sz="1400" dirty="0"/>
              <a:t> (</a:t>
            </a:r>
            <a:r>
              <a:rPr lang="en-US" sz="1400" dirty="0" err="1"/>
              <a:t>Delo</a:t>
            </a:r>
            <a:r>
              <a:rPr lang="en-US" sz="1400" dirty="0"/>
              <a:t>, </a:t>
            </a:r>
            <a:r>
              <a:rPr lang="en-US" sz="1400" dirty="0" err="1"/>
              <a:t>Dnevnik</a:t>
            </a:r>
            <a:r>
              <a:rPr lang="en-US" sz="1400" dirty="0"/>
              <a:t>, </a:t>
            </a:r>
            <a:r>
              <a:rPr lang="en-US" sz="1400" dirty="0" err="1"/>
              <a:t>Večer</a:t>
            </a:r>
            <a:r>
              <a:rPr lang="en-US" sz="1400" dirty="0"/>
              <a:t>), </a:t>
            </a:r>
            <a:r>
              <a:rPr lang="en-US" sz="1400" dirty="0" err="1"/>
              <a:t>revije</a:t>
            </a:r>
            <a:r>
              <a:rPr lang="en-US" sz="1400" dirty="0"/>
              <a:t>, </a:t>
            </a:r>
            <a:r>
              <a:rPr lang="en-US" sz="1400" dirty="0" err="1"/>
              <a:t>povezane</a:t>
            </a:r>
            <a:r>
              <a:rPr lang="en-US" sz="1400" dirty="0"/>
              <a:t> z </a:t>
            </a:r>
            <a:r>
              <a:rPr lang="en-US" sz="1400" dirty="0" err="1"/>
              <a:t>zdravjem</a:t>
            </a:r>
            <a:r>
              <a:rPr lang="en-US" sz="1400" dirty="0"/>
              <a:t> (Viva, </a:t>
            </a:r>
            <a:r>
              <a:rPr lang="en-US" sz="1400" dirty="0" err="1"/>
              <a:t>Medicina</a:t>
            </a:r>
            <a:r>
              <a:rPr lang="en-US" sz="1400" dirty="0"/>
              <a:t> </a:t>
            </a:r>
            <a:r>
              <a:rPr lang="en-US" sz="1400" dirty="0" err="1"/>
              <a:t>danes</a:t>
            </a:r>
            <a:r>
              <a:rPr lang="en-US" sz="1400" dirty="0"/>
              <a:t>, </a:t>
            </a:r>
            <a:r>
              <a:rPr lang="en-US" sz="1400" dirty="0" err="1"/>
              <a:t>Lepa</a:t>
            </a:r>
            <a:r>
              <a:rPr lang="en-US" sz="1400" dirty="0"/>
              <a:t> in </a:t>
            </a:r>
            <a:r>
              <a:rPr lang="en-US" sz="1400" dirty="0" err="1"/>
              <a:t>zdrava</a:t>
            </a:r>
            <a:r>
              <a:rPr lang="en-US" sz="1400" dirty="0"/>
              <a:t>,…)</a:t>
            </a:r>
          </a:p>
        </p:txBody>
      </p:sp>
      <p:pic>
        <p:nvPicPr>
          <p:cNvPr id="2050" name="Picture 2" descr="C:\Users\MasaB\Desktop\wetransfer-01c30f\Pasica ogla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8906"/>
            <a:ext cx="4173728" cy="2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saB\Desktop\wetransfer-01c30f\Pasica ogla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8907"/>
            <a:ext cx="4173728" cy="2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748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400550"/>
            <a:ext cx="80010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FFC000"/>
                </a:solidFill>
              </a:rPr>
              <a:t>TISKANI OGLASI PASICE </a:t>
            </a:r>
            <a:r>
              <a:rPr lang="en-US" sz="1400" dirty="0"/>
              <a:t>– </a:t>
            </a:r>
            <a:r>
              <a:rPr lang="en-US" sz="1400" dirty="0" err="1"/>
              <a:t>predvidene</a:t>
            </a:r>
            <a:r>
              <a:rPr lang="en-US" sz="1400" dirty="0"/>
              <a:t> </a:t>
            </a:r>
            <a:r>
              <a:rPr lang="en-US" sz="1400" dirty="0" err="1"/>
              <a:t>objave</a:t>
            </a:r>
            <a:r>
              <a:rPr lang="en-US" sz="1400" dirty="0"/>
              <a:t>: </a:t>
            </a:r>
            <a:r>
              <a:rPr lang="en-US" sz="1400" dirty="0" err="1"/>
              <a:t>glavni</a:t>
            </a:r>
            <a:r>
              <a:rPr lang="en-US" sz="1400" dirty="0"/>
              <a:t> </a:t>
            </a:r>
            <a:r>
              <a:rPr lang="en-US" sz="1400" dirty="0" err="1"/>
              <a:t>dnevniki</a:t>
            </a:r>
            <a:r>
              <a:rPr lang="en-US" sz="1400" dirty="0"/>
              <a:t> (</a:t>
            </a:r>
            <a:r>
              <a:rPr lang="en-US" sz="1400" dirty="0" err="1"/>
              <a:t>Delo</a:t>
            </a:r>
            <a:r>
              <a:rPr lang="en-US" sz="1400" dirty="0"/>
              <a:t>, </a:t>
            </a:r>
            <a:r>
              <a:rPr lang="en-US" sz="1400" dirty="0" err="1"/>
              <a:t>Dnevnik</a:t>
            </a:r>
            <a:r>
              <a:rPr lang="en-US" sz="1400" dirty="0"/>
              <a:t>, </a:t>
            </a:r>
            <a:r>
              <a:rPr lang="en-US" sz="1400" dirty="0" err="1"/>
              <a:t>Večer</a:t>
            </a:r>
            <a:r>
              <a:rPr lang="en-US" sz="1400" dirty="0"/>
              <a:t>), </a:t>
            </a:r>
            <a:r>
              <a:rPr lang="en-US" sz="1400" dirty="0" err="1"/>
              <a:t>revije</a:t>
            </a:r>
            <a:r>
              <a:rPr lang="en-US" sz="1400" dirty="0"/>
              <a:t>, </a:t>
            </a:r>
            <a:r>
              <a:rPr lang="en-US" sz="1400" dirty="0" err="1"/>
              <a:t>povezane</a:t>
            </a:r>
            <a:r>
              <a:rPr lang="en-US" sz="1400" dirty="0"/>
              <a:t> z </a:t>
            </a:r>
            <a:r>
              <a:rPr lang="en-US" sz="1400" dirty="0" err="1"/>
              <a:t>zdravjem</a:t>
            </a:r>
            <a:r>
              <a:rPr lang="en-US" sz="1400" dirty="0"/>
              <a:t> (Viva, </a:t>
            </a:r>
            <a:r>
              <a:rPr lang="en-US" sz="1400" dirty="0" err="1"/>
              <a:t>Medicina</a:t>
            </a:r>
            <a:r>
              <a:rPr lang="en-US" sz="1400" dirty="0"/>
              <a:t> </a:t>
            </a:r>
            <a:r>
              <a:rPr lang="en-US" sz="1400" dirty="0" err="1"/>
              <a:t>danes</a:t>
            </a:r>
            <a:r>
              <a:rPr lang="en-US" sz="1400" dirty="0"/>
              <a:t>, </a:t>
            </a:r>
            <a:r>
              <a:rPr lang="en-US" sz="1400" dirty="0" err="1"/>
              <a:t>Lepa</a:t>
            </a:r>
            <a:r>
              <a:rPr lang="en-US" sz="1400" dirty="0"/>
              <a:t> in </a:t>
            </a:r>
            <a:r>
              <a:rPr lang="en-US" sz="1400" dirty="0" err="1"/>
              <a:t>zdrava</a:t>
            </a:r>
            <a:r>
              <a:rPr lang="en-US" sz="1400" dirty="0"/>
              <a:t>,…)</a:t>
            </a:r>
          </a:p>
        </p:txBody>
      </p:sp>
      <p:pic>
        <p:nvPicPr>
          <p:cNvPr id="3074" name="Picture 2" descr="C:\Users\MasaB\Desktop\wetransfer-01c30f\Pasica oglas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1431" y="209550"/>
            <a:ext cx="5188616" cy="183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saB\Desktop\wetransfer-01c30f\Pasica oglas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7888" y="2266950"/>
            <a:ext cx="5188616" cy="183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7581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saB\Desktop\wetransfer-01c30f\TV L&amp;L-ena str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2" y="3696"/>
            <a:ext cx="914876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780505"/>
            <a:ext cx="3070303" cy="132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FFC000"/>
                </a:solidFill>
              </a:rPr>
              <a:t>VIRALNI VIDEO </a:t>
            </a:r>
            <a:r>
              <a:rPr lang="en-US" sz="1400" dirty="0"/>
              <a:t>– </a:t>
            </a:r>
            <a:r>
              <a:rPr lang="en-US" sz="1400" dirty="0" err="1"/>
              <a:t>predvidene</a:t>
            </a:r>
            <a:r>
              <a:rPr lang="en-US" sz="1400" dirty="0"/>
              <a:t> </a:t>
            </a:r>
            <a:r>
              <a:rPr lang="en-US" sz="1400" dirty="0" err="1"/>
              <a:t>objave</a:t>
            </a:r>
            <a:r>
              <a:rPr lang="en-US" sz="1400" dirty="0"/>
              <a:t>: YouTube in FB </a:t>
            </a:r>
            <a:r>
              <a:rPr lang="sl-SI" sz="1400" dirty="0" err="1"/>
              <a:t>DajSeNaSeznam</a:t>
            </a:r>
            <a:r>
              <a:rPr lang="en-US" sz="1400" dirty="0"/>
              <a:t> </a:t>
            </a:r>
            <a:r>
              <a:rPr lang="en-US" sz="1400" dirty="0" err="1"/>
              <a:t>ter</a:t>
            </a:r>
            <a:r>
              <a:rPr lang="en-US" sz="1400" dirty="0"/>
              <a:t> FB </a:t>
            </a:r>
            <a:r>
              <a:rPr lang="en-US" sz="1400" dirty="0" err="1"/>
              <a:t>kanali</a:t>
            </a:r>
            <a:r>
              <a:rPr lang="en-US" sz="1400" dirty="0"/>
              <a:t> </a:t>
            </a:r>
            <a:r>
              <a:rPr lang="en-US" sz="1400" dirty="0" err="1"/>
              <a:t>partnerjev</a:t>
            </a:r>
            <a:r>
              <a:rPr lang="en-US" sz="1400" dirty="0"/>
              <a:t> in </a:t>
            </a:r>
            <a:r>
              <a:rPr lang="en-US" sz="1400" dirty="0" err="1"/>
              <a:t>podpornikov</a:t>
            </a:r>
            <a:r>
              <a:rPr lang="en-US" sz="1400" dirty="0"/>
              <a:t>. </a:t>
            </a:r>
            <a:r>
              <a:rPr lang="en-US" sz="1400" dirty="0" err="1"/>
              <a:t>Možna</a:t>
            </a:r>
            <a:r>
              <a:rPr lang="en-US" sz="1400" dirty="0"/>
              <a:t> </a:t>
            </a:r>
            <a:r>
              <a:rPr lang="en-US" sz="1400" dirty="0" err="1"/>
              <a:t>adaptacija</a:t>
            </a:r>
            <a:r>
              <a:rPr lang="en-US" sz="1400" dirty="0"/>
              <a:t> v TV </a:t>
            </a:r>
            <a:r>
              <a:rPr lang="en-US" sz="1400" dirty="0" err="1"/>
              <a:t>telop</a:t>
            </a:r>
            <a:r>
              <a:rPr lang="en-US" sz="1400" dirty="0"/>
              <a:t> in </a:t>
            </a:r>
            <a:r>
              <a:rPr lang="en-US" sz="1400" dirty="0" err="1"/>
              <a:t>objava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nacionalnih</a:t>
            </a:r>
            <a:r>
              <a:rPr lang="en-US" sz="1400" dirty="0"/>
              <a:t> </a:t>
            </a:r>
            <a:r>
              <a:rPr lang="en-US" sz="1400" dirty="0" err="1"/>
              <a:t>televizijah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82470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49" y="4476750"/>
            <a:ext cx="7958652" cy="666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FFC000"/>
                </a:solidFill>
              </a:rPr>
              <a:t>BROŠURA</a:t>
            </a:r>
            <a:r>
              <a:rPr lang="en-US" sz="1400" dirty="0"/>
              <a:t> – </a:t>
            </a:r>
            <a:r>
              <a:rPr lang="en-US" sz="1400" dirty="0" err="1"/>
              <a:t>predvidena</a:t>
            </a:r>
            <a:r>
              <a:rPr lang="en-US" sz="1400" dirty="0"/>
              <a:t> </a:t>
            </a:r>
            <a:r>
              <a:rPr lang="en-US" sz="1400" dirty="0" err="1"/>
              <a:t>distribucija</a:t>
            </a:r>
            <a:r>
              <a:rPr lang="en-US" sz="1400" dirty="0"/>
              <a:t>: ŠS, </a:t>
            </a:r>
            <a:r>
              <a:rPr lang="en-US" sz="1400" dirty="0" err="1"/>
              <a:t>Študentski</a:t>
            </a:r>
            <a:r>
              <a:rPr lang="en-US" sz="1400" dirty="0"/>
              <a:t> </a:t>
            </a:r>
            <a:r>
              <a:rPr lang="en-US" sz="1400" dirty="0" err="1"/>
              <a:t>domovi</a:t>
            </a:r>
            <a:r>
              <a:rPr lang="en-US" sz="1400" dirty="0"/>
              <a:t>, </a:t>
            </a:r>
            <a:r>
              <a:rPr lang="en-US" sz="1400" dirty="0" err="1"/>
              <a:t>Fakultete</a:t>
            </a:r>
            <a:r>
              <a:rPr lang="en-US" sz="1400" dirty="0"/>
              <a:t>, SŠ, </a:t>
            </a:r>
            <a:r>
              <a:rPr lang="en-US" sz="1400" dirty="0" err="1"/>
              <a:t>pri</a:t>
            </a:r>
            <a:r>
              <a:rPr lang="en-US" sz="1400" dirty="0"/>
              <a:t> </a:t>
            </a:r>
            <a:r>
              <a:rPr lang="en-US" sz="1400" dirty="0" err="1"/>
              <a:t>podpornikih</a:t>
            </a:r>
            <a:r>
              <a:rPr lang="en-US" sz="1400" dirty="0"/>
              <a:t> in </a:t>
            </a:r>
            <a:r>
              <a:rPr lang="en-US" sz="1400" dirty="0" err="1"/>
              <a:t>partnerjih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9949" y="978107"/>
            <a:ext cx="1329251" cy="2424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349" y="978108"/>
            <a:ext cx="1331910" cy="2424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2149" y="971550"/>
            <a:ext cx="1331910" cy="2424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949" y="971550"/>
            <a:ext cx="1329251" cy="24245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971549"/>
            <a:ext cx="1331911" cy="2424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0771" y="978108"/>
            <a:ext cx="1328307" cy="24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363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2"/>
            <a:ext cx="9144000" cy="5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82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www.</a:t>
            </a:r>
            <a:r>
              <a:rPr lang="sl-SI" sz="4000" b="1" dirty="0" err="1">
                <a:solidFill>
                  <a:schemeClr val="bg1"/>
                </a:solidFill>
              </a:rPr>
              <a:t>dajsenaseznam</a:t>
            </a:r>
            <a:r>
              <a:rPr lang="en-US" sz="4000" b="1" dirty="0">
                <a:solidFill>
                  <a:schemeClr val="bg1"/>
                </a:solidFill>
              </a:rPr>
              <a:t>.</a:t>
            </a:r>
            <a:r>
              <a:rPr lang="sl-SI" sz="4000" b="1" dirty="0">
                <a:solidFill>
                  <a:schemeClr val="bg1"/>
                </a:solidFill>
              </a:rPr>
              <a:t>si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0772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/>
              <a:t>Stičišče</a:t>
            </a:r>
            <a:r>
              <a:rPr lang="en-US" b="1" dirty="0"/>
              <a:t> </a:t>
            </a:r>
            <a:r>
              <a:rPr lang="en-US" b="1" dirty="0" err="1"/>
              <a:t>vseh</a:t>
            </a:r>
            <a:r>
              <a:rPr lang="en-US" b="1" dirty="0"/>
              <a:t> </a:t>
            </a:r>
            <a:r>
              <a:rPr lang="en-US" b="1" dirty="0" err="1"/>
              <a:t>informacij</a:t>
            </a:r>
            <a:r>
              <a:rPr lang="en-US" b="1" dirty="0"/>
              <a:t> in </a:t>
            </a:r>
            <a:r>
              <a:rPr lang="en-US" b="1" dirty="0" err="1"/>
              <a:t>vsebin</a:t>
            </a:r>
            <a:endParaRPr lang="en-US" b="1" dirty="0"/>
          </a:p>
          <a:p>
            <a:r>
              <a:rPr lang="en-US" b="1" dirty="0" err="1"/>
              <a:t>Okvirna</a:t>
            </a:r>
            <a:r>
              <a:rPr lang="en-US" b="1" dirty="0"/>
              <a:t> </a:t>
            </a:r>
            <a:r>
              <a:rPr lang="en-US" b="1" dirty="0" err="1"/>
              <a:t>vsebina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O </a:t>
            </a:r>
            <a:r>
              <a:rPr lang="en-US" dirty="0" err="1"/>
              <a:t>akciji</a:t>
            </a:r>
            <a:r>
              <a:rPr lang="en-US" dirty="0"/>
              <a:t> in </a:t>
            </a:r>
            <a:r>
              <a:rPr lang="en-US" dirty="0" err="1"/>
              <a:t>nosilcih</a:t>
            </a:r>
            <a:endParaRPr lang="en-US" dirty="0"/>
          </a:p>
          <a:p>
            <a:pPr lvl="1"/>
            <a:r>
              <a:rPr lang="en-US" dirty="0" err="1"/>
              <a:t>Vpiši</a:t>
            </a:r>
            <a:r>
              <a:rPr lang="en-US" dirty="0"/>
              <a:t> se: </a:t>
            </a:r>
            <a:r>
              <a:rPr lang="en-US" dirty="0" err="1"/>
              <a:t>kdaj</a:t>
            </a:r>
            <a:r>
              <a:rPr lang="en-US" dirty="0"/>
              <a:t> in </a:t>
            </a:r>
            <a:r>
              <a:rPr lang="en-US" dirty="0" err="1"/>
              <a:t>kje</a:t>
            </a:r>
            <a:r>
              <a:rPr lang="en-US" dirty="0"/>
              <a:t> (</a:t>
            </a:r>
            <a:r>
              <a:rPr lang="en-US" dirty="0" err="1"/>
              <a:t>seznam</a:t>
            </a:r>
            <a:r>
              <a:rPr lang="en-US" dirty="0"/>
              <a:t> </a:t>
            </a:r>
            <a:r>
              <a:rPr lang="en-US" dirty="0" err="1"/>
              <a:t>lokacij</a:t>
            </a:r>
            <a:r>
              <a:rPr lang="en-US" dirty="0"/>
              <a:t> in </a:t>
            </a:r>
            <a:r>
              <a:rPr lang="en-US" dirty="0" err="1"/>
              <a:t>dogodkov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Kaj</a:t>
            </a:r>
            <a:r>
              <a:rPr lang="en-US" dirty="0"/>
              <a:t> so KMC</a:t>
            </a:r>
          </a:p>
          <a:p>
            <a:pPr lvl="1"/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pomeni</a:t>
            </a:r>
            <a:r>
              <a:rPr lang="en-US" dirty="0"/>
              <a:t> </a:t>
            </a:r>
            <a:r>
              <a:rPr lang="en-US" dirty="0" err="1"/>
              <a:t>vpis</a:t>
            </a:r>
            <a:r>
              <a:rPr lang="en-US" dirty="0"/>
              <a:t> v register</a:t>
            </a:r>
          </a:p>
          <a:p>
            <a:pPr lvl="1"/>
            <a:r>
              <a:rPr lang="en-US" dirty="0" err="1"/>
              <a:t>Potek</a:t>
            </a:r>
            <a:r>
              <a:rPr lang="en-US" dirty="0"/>
              <a:t> </a:t>
            </a:r>
            <a:r>
              <a:rPr lang="en-US" dirty="0" err="1"/>
              <a:t>vpisa</a:t>
            </a:r>
            <a:r>
              <a:rPr lang="en-US" dirty="0"/>
              <a:t> v register</a:t>
            </a:r>
          </a:p>
          <a:p>
            <a:pPr lvl="1"/>
            <a:r>
              <a:rPr lang="en-US" dirty="0" err="1"/>
              <a:t>Potek</a:t>
            </a:r>
            <a:r>
              <a:rPr lang="en-US" dirty="0"/>
              <a:t> </a:t>
            </a:r>
            <a:r>
              <a:rPr lang="en-US" dirty="0" err="1"/>
              <a:t>darovanja</a:t>
            </a:r>
            <a:r>
              <a:rPr lang="en-US" dirty="0"/>
              <a:t> KMC</a:t>
            </a:r>
          </a:p>
          <a:p>
            <a:pPr lvl="1"/>
            <a:r>
              <a:rPr lang="en-US" dirty="0" err="1"/>
              <a:t>Kdaj</a:t>
            </a:r>
            <a:r>
              <a:rPr lang="en-US" dirty="0"/>
              <a:t> </a:t>
            </a:r>
            <a:r>
              <a:rPr lang="en-US" dirty="0" err="1"/>
              <a:t>potrebujemo</a:t>
            </a:r>
            <a:r>
              <a:rPr lang="en-US" dirty="0"/>
              <a:t> KMC (o </a:t>
            </a:r>
            <a:r>
              <a:rPr lang="en-US" dirty="0" err="1"/>
              <a:t>boleznih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Bratje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krvi</a:t>
            </a:r>
            <a:r>
              <a:rPr lang="en-US" dirty="0"/>
              <a:t> (</a:t>
            </a:r>
            <a:r>
              <a:rPr lang="en-US" dirty="0" err="1"/>
              <a:t>zgodbe</a:t>
            </a:r>
            <a:r>
              <a:rPr lang="en-US" dirty="0"/>
              <a:t> </a:t>
            </a:r>
            <a:r>
              <a:rPr lang="en-US" dirty="0" err="1"/>
              <a:t>bolnikov</a:t>
            </a:r>
            <a:r>
              <a:rPr lang="en-US" dirty="0"/>
              <a:t> in </a:t>
            </a:r>
            <a:r>
              <a:rPr lang="en-US" dirty="0" err="1"/>
              <a:t>darovalcev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zgodbe</a:t>
            </a:r>
            <a:r>
              <a:rPr lang="en-US" dirty="0"/>
              <a:t> in </a:t>
            </a:r>
            <a:r>
              <a:rPr lang="en-US" dirty="0" err="1"/>
              <a:t>mnenja</a:t>
            </a:r>
            <a:r>
              <a:rPr lang="en-US" dirty="0"/>
              <a:t> (</a:t>
            </a:r>
            <a:r>
              <a:rPr lang="en-US" dirty="0" err="1"/>
              <a:t>zgodbe</a:t>
            </a:r>
            <a:r>
              <a:rPr lang="en-US" dirty="0"/>
              <a:t> in </a:t>
            </a:r>
            <a:r>
              <a:rPr lang="en-US" dirty="0" err="1"/>
              <a:t>razmišljanja</a:t>
            </a:r>
            <a:r>
              <a:rPr lang="en-US" dirty="0"/>
              <a:t> </a:t>
            </a:r>
            <a:r>
              <a:rPr lang="en-US" dirty="0" err="1"/>
              <a:t>strokvonjakov</a:t>
            </a:r>
            <a:r>
              <a:rPr lang="en-US" dirty="0"/>
              <a:t> – video in </a:t>
            </a:r>
            <a:r>
              <a:rPr lang="en-US" dirty="0" err="1"/>
              <a:t>članki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Podporniki</a:t>
            </a:r>
            <a:r>
              <a:rPr lang="en-US" dirty="0"/>
              <a:t> </a:t>
            </a:r>
            <a:r>
              <a:rPr lang="en-US" dirty="0" err="1"/>
              <a:t>kampanje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1171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59055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Pestre</a:t>
            </a:r>
            <a:r>
              <a:rPr lang="en-US" b="1" dirty="0"/>
              <a:t> in </a:t>
            </a:r>
            <a:r>
              <a:rPr lang="en-US" b="1" dirty="0" err="1"/>
              <a:t>vabljive</a:t>
            </a:r>
            <a:r>
              <a:rPr lang="en-US" b="1" dirty="0"/>
              <a:t> </a:t>
            </a:r>
            <a:r>
              <a:rPr lang="en-US" b="1" dirty="0" err="1"/>
              <a:t>vsebine</a:t>
            </a:r>
            <a:r>
              <a:rPr lang="en-US" b="1" dirty="0"/>
              <a:t> so </a:t>
            </a:r>
            <a:r>
              <a:rPr lang="en-US" b="1" dirty="0" err="1"/>
              <a:t>podane</a:t>
            </a:r>
            <a:r>
              <a:rPr lang="en-US" b="1" dirty="0"/>
              <a:t> </a:t>
            </a:r>
            <a:r>
              <a:rPr lang="en-US" b="1" dirty="0" err="1"/>
              <a:t>kot</a:t>
            </a:r>
            <a:r>
              <a:rPr lang="en-US" b="1" dirty="0"/>
              <a:t>: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Shematične</a:t>
            </a:r>
            <a:r>
              <a:rPr lang="en-US" dirty="0"/>
              <a:t> </a:t>
            </a:r>
            <a:r>
              <a:rPr lang="en-US" dirty="0" err="1"/>
              <a:t>ponazoritve</a:t>
            </a:r>
            <a:r>
              <a:rPr lang="en-US" dirty="0"/>
              <a:t> </a:t>
            </a:r>
            <a:r>
              <a:rPr lang="en-US" dirty="0" err="1"/>
              <a:t>procesov</a:t>
            </a:r>
            <a:r>
              <a:rPr lang="en-US" dirty="0"/>
              <a:t>/</a:t>
            </a:r>
            <a:r>
              <a:rPr lang="en-US" dirty="0" err="1"/>
              <a:t>potekov</a:t>
            </a:r>
            <a:r>
              <a:rPr lang="en-US" dirty="0"/>
              <a:t>, </a:t>
            </a:r>
            <a:r>
              <a:rPr lang="en-US" dirty="0" err="1"/>
              <a:t>statističnih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 </a:t>
            </a:r>
            <a:r>
              <a:rPr lang="en-US" dirty="0" err="1"/>
              <a:t>ipd</a:t>
            </a:r>
            <a:r>
              <a:rPr lang="en-US" dirty="0"/>
              <a:t>. v </a:t>
            </a:r>
            <a:r>
              <a:rPr lang="en-US" dirty="0" err="1"/>
              <a:t>obliki</a:t>
            </a:r>
            <a:r>
              <a:rPr lang="en-US" dirty="0"/>
              <a:t> </a:t>
            </a:r>
            <a:r>
              <a:rPr lang="en-US" dirty="0" err="1"/>
              <a:t>infografik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Video </a:t>
            </a:r>
            <a:r>
              <a:rPr lang="en-US" dirty="0" err="1"/>
              <a:t>prikazi</a:t>
            </a:r>
            <a:r>
              <a:rPr lang="en-US" dirty="0"/>
              <a:t> in </a:t>
            </a:r>
            <a:r>
              <a:rPr lang="en-US" dirty="0" err="1"/>
              <a:t>pripovedi</a:t>
            </a:r>
            <a:r>
              <a:rPr lang="en-US" dirty="0"/>
              <a:t> </a:t>
            </a:r>
            <a:r>
              <a:rPr lang="en-US" dirty="0" err="1"/>
              <a:t>zgodb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Kratke</a:t>
            </a:r>
            <a:r>
              <a:rPr lang="en-US" dirty="0"/>
              <a:t> </a:t>
            </a:r>
            <a:r>
              <a:rPr lang="en-US" dirty="0" err="1"/>
              <a:t>izjave</a:t>
            </a:r>
            <a:r>
              <a:rPr lang="en-US" dirty="0"/>
              <a:t> </a:t>
            </a:r>
            <a:r>
              <a:rPr lang="en-US" dirty="0" err="1"/>
              <a:t>ravnokar</a:t>
            </a:r>
            <a:r>
              <a:rPr lang="en-US" dirty="0"/>
              <a:t> </a:t>
            </a:r>
            <a:r>
              <a:rPr lang="en-US" dirty="0" err="1"/>
              <a:t>vpisanih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Poljudni</a:t>
            </a:r>
            <a:r>
              <a:rPr lang="en-US" dirty="0"/>
              <a:t> </a:t>
            </a:r>
            <a:r>
              <a:rPr lang="en-US" dirty="0" err="1"/>
              <a:t>izobraževalni</a:t>
            </a:r>
            <a:r>
              <a:rPr lang="en-US" dirty="0"/>
              <a:t> </a:t>
            </a:r>
            <a:r>
              <a:rPr lang="en-US" dirty="0" err="1"/>
              <a:t>članki</a:t>
            </a:r>
            <a:r>
              <a:rPr lang="en-US" dirty="0"/>
              <a:t> o </a:t>
            </a:r>
            <a:r>
              <a:rPr lang="en-US" dirty="0" err="1"/>
              <a:t>boleznih</a:t>
            </a:r>
            <a:r>
              <a:rPr lang="en-US" dirty="0"/>
              <a:t>, </a:t>
            </a:r>
            <a:r>
              <a:rPr lang="en-US" dirty="0" err="1"/>
              <a:t>dosežkih</a:t>
            </a:r>
            <a:r>
              <a:rPr lang="en-US" dirty="0"/>
              <a:t> </a:t>
            </a:r>
            <a:r>
              <a:rPr lang="en-US" dirty="0" err="1"/>
              <a:t>farmacije,napredkih</a:t>
            </a:r>
            <a:r>
              <a:rPr lang="en-US" dirty="0"/>
              <a:t> </a:t>
            </a:r>
            <a:r>
              <a:rPr lang="en-US" dirty="0" err="1"/>
              <a:t>ipd</a:t>
            </a:r>
            <a:r>
              <a:rPr lang="en-US" dirty="0"/>
              <a:t>.</a:t>
            </a:r>
          </a:p>
        </p:txBody>
      </p:sp>
      <p:pic>
        <p:nvPicPr>
          <p:cNvPr id="5125" name="Picture 5" descr="C:\Users\MasaB\Desktop\wetransfer-01c30f\Spletna str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120"/>
          <a:stretch/>
        </p:blipFill>
        <p:spPr bwMode="auto">
          <a:xfrm>
            <a:off x="228600" y="0"/>
            <a:ext cx="3352800" cy="631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3378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asaB\Desktop\wetransfer-01c30f\Spletna str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585" b="29687"/>
          <a:stretch/>
        </p:blipFill>
        <p:spPr bwMode="auto">
          <a:xfrm>
            <a:off x="2209800" y="-49011"/>
            <a:ext cx="4191000" cy="52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368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DEJSTVO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 </a:t>
            </a:r>
            <a:r>
              <a:rPr lang="en-US" dirty="0" err="1"/>
              <a:t>Sloveniji</a:t>
            </a:r>
            <a:r>
              <a:rPr lang="en-US" dirty="0"/>
              <a:t> </a:t>
            </a:r>
            <a:r>
              <a:rPr lang="en-US" dirty="0" err="1"/>
              <a:t>imamo</a:t>
            </a:r>
            <a:r>
              <a:rPr lang="en-US" dirty="0"/>
              <a:t> od </a:t>
            </a:r>
            <a:r>
              <a:rPr lang="en-US" dirty="0" err="1"/>
              <a:t>leta</a:t>
            </a:r>
            <a:r>
              <a:rPr lang="en-US" dirty="0"/>
              <a:t> 1992 </a:t>
            </a:r>
            <a:r>
              <a:rPr lang="en-US" b="1" dirty="0"/>
              <a:t>register </a:t>
            </a:r>
            <a:r>
              <a:rPr lang="en-US" b="1" dirty="0" err="1"/>
              <a:t>nesorodnih</a:t>
            </a:r>
            <a:r>
              <a:rPr lang="en-US" b="1" dirty="0"/>
              <a:t> </a:t>
            </a:r>
            <a:r>
              <a:rPr lang="en-US" b="1" dirty="0" err="1"/>
              <a:t>darovalcev</a:t>
            </a:r>
            <a:r>
              <a:rPr lang="en-US" b="1" dirty="0"/>
              <a:t> </a:t>
            </a:r>
            <a:r>
              <a:rPr lang="en-US" b="1" dirty="0" err="1"/>
              <a:t>krvotvornih</a:t>
            </a:r>
            <a:r>
              <a:rPr lang="en-US" b="1" dirty="0"/>
              <a:t> </a:t>
            </a:r>
            <a:r>
              <a:rPr lang="en-US" b="1" dirty="0" err="1"/>
              <a:t>matičnih</a:t>
            </a:r>
            <a:r>
              <a:rPr lang="en-US" b="1" dirty="0"/>
              <a:t> </a:t>
            </a:r>
            <a:r>
              <a:rPr lang="en-US" b="1" dirty="0" err="1"/>
              <a:t>celic</a:t>
            </a:r>
            <a:r>
              <a:rPr lang="en-US" b="1" dirty="0"/>
              <a:t> </a:t>
            </a:r>
            <a:r>
              <a:rPr lang="en-US" b="1" dirty="0" err="1"/>
              <a:t>Sloveni</a:t>
            </a:r>
            <a:r>
              <a:rPr lang="sl-SI" b="1" dirty="0"/>
              <a:t>j</a:t>
            </a:r>
            <a:r>
              <a:rPr lang="en-US" b="1" dirty="0"/>
              <a:t>a </a:t>
            </a:r>
            <a:r>
              <a:rPr lang="sl-SI" b="1" dirty="0"/>
              <a:t>D</a:t>
            </a:r>
            <a:r>
              <a:rPr lang="en-US" b="1" dirty="0" err="1"/>
              <a:t>onor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je </a:t>
            </a:r>
            <a:r>
              <a:rPr lang="en-US" dirty="0" err="1"/>
              <a:t>tudi</a:t>
            </a:r>
            <a:r>
              <a:rPr lang="en-US" dirty="0"/>
              <a:t> del </a:t>
            </a:r>
            <a:r>
              <a:rPr lang="en-US" dirty="0" err="1"/>
              <a:t>mednarodnih</a:t>
            </a:r>
            <a:r>
              <a:rPr lang="en-US" dirty="0"/>
              <a:t> </a:t>
            </a:r>
            <a:r>
              <a:rPr lang="en-US" dirty="0" err="1"/>
              <a:t>srednje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registrov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s tem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pravice</a:t>
            </a:r>
            <a:r>
              <a:rPr lang="en-US" dirty="0"/>
              <a:t> in </a:t>
            </a:r>
            <a:r>
              <a:rPr lang="en-US" dirty="0" err="1"/>
              <a:t>ugodnosti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V register je </a:t>
            </a:r>
            <a:r>
              <a:rPr lang="en-US" dirty="0" err="1"/>
              <a:t>danes</a:t>
            </a:r>
            <a:r>
              <a:rPr lang="en-US" dirty="0"/>
              <a:t> </a:t>
            </a:r>
            <a:r>
              <a:rPr lang="en-US" dirty="0" err="1"/>
              <a:t>vpisanih</a:t>
            </a:r>
            <a:r>
              <a:rPr lang="en-US" dirty="0"/>
              <a:t> </a:t>
            </a:r>
            <a:r>
              <a:rPr lang="en-US" b="1" dirty="0"/>
              <a:t>17.000 </a:t>
            </a:r>
            <a:r>
              <a:rPr lang="en-US" b="1" dirty="0" err="1"/>
              <a:t>potencialnih</a:t>
            </a:r>
            <a:r>
              <a:rPr lang="en-US" b="1" dirty="0"/>
              <a:t> </a:t>
            </a:r>
            <a:r>
              <a:rPr lang="en-US" b="1" dirty="0" err="1"/>
              <a:t>darovalcev</a:t>
            </a:r>
            <a:r>
              <a:rPr lang="en-US" dirty="0"/>
              <a:t>.</a:t>
            </a:r>
          </a:p>
        </p:txBody>
      </p:sp>
      <p:pic>
        <p:nvPicPr>
          <p:cNvPr id="4" name="Picture 2" descr="http://www.ztm.si/uploads/SLO_DONO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90950"/>
            <a:ext cx="11430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5969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saB\Desktop\wetransfer-01c30f\Spletna str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803"/>
          <a:stretch/>
        </p:blipFill>
        <p:spPr bwMode="auto">
          <a:xfrm>
            <a:off x="2157368" y="-16002"/>
            <a:ext cx="4472031" cy="51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2934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2"/>
            <a:ext cx="9144000" cy="5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5617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chemeClr val="bg1"/>
                </a:solidFill>
                <a:latin typeface="+mn-lt"/>
                <a:ea typeface="Roboto Black" charset="0"/>
                <a:cs typeface="Roboto Black" charset="0"/>
              </a:rPr>
              <a:t>DOGODKI</a:t>
            </a:r>
            <a:endParaRPr lang="en-US" sz="4000" b="1" dirty="0">
              <a:solidFill>
                <a:schemeClr val="bg1"/>
              </a:solidFill>
              <a:latin typeface="+mn-lt"/>
              <a:ea typeface="Roboto Black" charset="0"/>
              <a:cs typeface="Roboto Black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49078"/>
            <a:ext cx="4724400" cy="3829309"/>
          </a:xfrm>
        </p:spPr>
        <p:txBody>
          <a:bodyPr>
            <a:no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Načrtujemo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izvedbo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vsaj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enega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večjega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dogodka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serije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manjših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b="1" dirty="0" err="1">
                <a:solidFill>
                  <a:schemeClr val="tx1"/>
                </a:solidFill>
              </a:rPr>
              <a:t>Vsebina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Predstavitve</a:t>
            </a:r>
            <a:r>
              <a:rPr lang="en-US" dirty="0">
                <a:solidFill>
                  <a:schemeClr val="tx1"/>
                </a:solidFill>
              </a:rPr>
              <a:t> (video, </a:t>
            </a:r>
            <a:r>
              <a:rPr lang="en-US" dirty="0" err="1">
                <a:solidFill>
                  <a:schemeClr val="tx1"/>
                </a:solidFill>
              </a:rPr>
              <a:t>izjave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Osnovni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podatki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procesi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Poziv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Odvzem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vzorca</a:t>
            </a:r>
            <a:r>
              <a:rPr lang="en-US" dirty="0">
                <a:solidFill>
                  <a:schemeClr val="tx1"/>
                </a:solidFill>
              </a:rPr>
              <a:t> s </a:t>
            </a:r>
            <a:r>
              <a:rPr lang="en-US" dirty="0" err="1">
                <a:solidFill>
                  <a:schemeClr val="tx1"/>
                </a:solidFill>
              </a:rPr>
              <a:t>sline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sl-SI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0" y="949078"/>
            <a:ext cx="4114800" cy="3829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err="1">
                <a:solidFill>
                  <a:schemeClr val="tx1"/>
                </a:solidFill>
              </a:rPr>
              <a:t>Lokacije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šole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fakultete</a:t>
            </a:r>
            <a:r>
              <a:rPr lang="sl-SI" dirty="0">
                <a:solidFill>
                  <a:schemeClr val="tx1"/>
                </a:solidFill>
              </a:rPr>
              <a:t>, podjetja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 err="1">
                <a:solidFill>
                  <a:schemeClr val="tx1"/>
                </a:solidFill>
              </a:rPr>
              <a:t>Najava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Medijski</a:t>
            </a:r>
            <a:r>
              <a:rPr lang="en-US" dirty="0">
                <a:solidFill>
                  <a:schemeClr val="tx1"/>
                </a:solidFill>
              </a:rPr>
              <a:t> partner</a:t>
            </a:r>
          </a:p>
          <a:p>
            <a:pPr marL="342900" indent="-3429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Aktivacijski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oglasi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Socialna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omrežja</a:t>
            </a:r>
            <a:endParaRPr lang="sl-SI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236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2"/>
            <a:ext cx="9144000" cy="5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477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ea typeface="Roboto Black" charset="0"/>
                <a:cs typeface="Roboto Black" charset="0"/>
              </a:rPr>
              <a:t>MEDIJSKI KANALI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47751"/>
            <a:ext cx="8534400" cy="28193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MEDIJSKI PARTNERJI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So </a:t>
            </a:r>
            <a:r>
              <a:rPr lang="en-US" dirty="0" err="1">
                <a:solidFill>
                  <a:schemeClr val="tx1"/>
                </a:solidFill>
              </a:rPr>
              <a:t>naši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podporniki</a:t>
            </a:r>
            <a:r>
              <a:rPr lang="en-US" dirty="0">
                <a:solidFill>
                  <a:schemeClr val="tx1"/>
                </a:solidFill>
              </a:rPr>
              <a:t> in z </a:t>
            </a:r>
            <a:r>
              <a:rPr lang="en-US" dirty="0" err="1">
                <a:solidFill>
                  <a:schemeClr val="tx1"/>
                </a:solidFill>
              </a:rPr>
              <a:t>nami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cel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zgodbe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Pridobimo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vsakega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medija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enega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izbranega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podpornika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“ZASLUŽENI MEDIJI”</a:t>
            </a:r>
          </a:p>
          <a:p>
            <a:pPr algn="l"/>
            <a:r>
              <a:rPr lang="en-US" dirty="0" err="1">
                <a:solidFill>
                  <a:schemeClr val="tx1"/>
                </a:solidFill>
              </a:rPr>
              <a:t>Vsi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ostali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relevantni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mediji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dosežemo</a:t>
            </a:r>
            <a:r>
              <a:rPr lang="en-US" dirty="0">
                <a:solidFill>
                  <a:schemeClr val="tx1"/>
                </a:solidFill>
              </a:rPr>
              <a:t> z </a:t>
            </a:r>
            <a:r>
              <a:rPr lang="en-US" dirty="0" err="1">
                <a:solidFill>
                  <a:schemeClr val="tx1"/>
                </a:solidFill>
              </a:rPr>
              <a:t>redno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komunikacijo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20033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444" y="-144463"/>
            <a:ext cx="9144000" cy="5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477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ea typeface="Roboto Black" charset="0"/>
                <a:cs typeface="Roboto Black" charset="0"/>
              </a:rPr>
              <a:t>MEDIJSKI PARTNERJI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47751"/>
            <a:ext cx="8534400" cy="28193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</a:t>
            </a:r>
            <a:r>
              <a:rPr lang="sl-SI" b="1" dirty="0">
                <a:solidFill>
                  <a:schemeClr val="tx1"/>
                </a:solidFill>
              </a:rPr>
              <a:t>o sedaj smo se že dogovorili</a:t>
            </a:r>
            <a:r>
              <a:rPr lang="en-US" b="1" dirty="0">
                <a:solidFill>
                  <a:schemeClr val="tx1"/>
                </a:solidFill>
              </a:rPr>
              <a:t> z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r>
              <a:rPr lang="en-US" sz="1600" b="1" dirty="0" err="1">
                <a:solidFill>
                  <a:schemeClr val="tx1"/>
                </a:solidFill>
              </a:rPr>
              <a:t>medijsko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hišo</a:t>
            </a:r>
            <a:r>
              <a:rPr lang="en-US" sz="1600" b="1" dirty="0">
                <a:solidFill>
                  <a:schemeClr val="tx1"/>
                </a:solidFill>
              </a:rPr>
              <a:t> Pro Plus       </a:t>
            </a:r>
            <a:r>
              <a:rPr lang="en-US" sz="1600" b="1" dirty="0" err="1">
                <a:solidFill>
                  <a:schemeClr val="tx1"/>
                </a:solidFill>
              </a:rPr>
              <a:t>medijsko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hišo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Dnevnik</a:t>
            </a:r>
            <a:r>
              <a:rPr lang="en-US" sz="1600" b="1" dirty="0">
                <a:solidFill>
                  <a:schemeClr val="tx1"/>
                </a:solidFill>
              </a:rPr>
              <a:t>     </a:t>
            </a:r>
            <a:r>
              <a:rPr lang="en-US" sz="1600" b="1" dirty="0" err="1">
                <a:solidFill>
                  <a:schemeClr val="tx1"/>
                </a:solidFill>
              </a:rPr>
              <a:t>portalom</a:t>
            </a:r>
            <a:r>
              <a:rPr lang="en-US" sz="1600" b="1" dirty="0">
                <a:solidFill>
                  <a:schemeClr val="tx1"/>
                </a:solidFill>
              </a:rPr>
              <a:t> Siol.net      </a:t>
            </a:r>
            <a:r>
              <a:rPr lang="sl-SI" sz="1600" b="1" dirty="0">
                <a:solidFill>
                  <a:schemeClr val="tx1"/>
                </a:solidFill>
              </a:rPr>
              <a:t>RA mrežo Radio Center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Rezultat iskanja slik za pop 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95" y="2571750"/>
            <a:ext cx="1128629" cy="8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6695" y="2570709"/>
            <a:ext cx="922578" cy="8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7293" y="2570709"/>
            <a:ext cx="1152293" cy="8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769" y="2596881"/>
            <a:ext cx="1347554" cy="77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571750"/>
            <a:ext cx="1857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8784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2"/>
            <a:ext cx="9144000" cy="5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477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ea typeface="Roboto Black" charset="0"/>
                <a:cs typeface="Roboto Black" charset="0"/>
              </a:rPr>
              <a:t>“ZASLUŽENI MEDIJI”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47751"/>
            <a:ext cx="8382000" cy="3047999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REDNA KOMUNIKACIJA TEKOM CELE KAMPANJE:</a:t>
            </a:r>
          </a:p>
          <a:p>
            <a:pPr marL="342900" indent="-3429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Novinarska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konferenca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lansiranju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Redno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dogovarjanje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objave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načrtovana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publiciteta</a:t>
            </a:r>
            <a:r>
              <a:rPr lang="en-US" dirty="0">
                <a:solidFill>
                  <a:schemeClr val="tx1"/>
                </a:solidFill>
              </a:rPr>
              <a:t> z </a:t>
            </a:r>
            <a:r>
              <a:rPr lang="en-US" dirty="0" err="1">
                <a:solidFill>
                  <a:schemeClr val="tx1"/>
                </a:solidFill>
              </a:rPr>
              <a:t>zgodbami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bolnikov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darovalcev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mladih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ki</a:t>
            </a:r>
            <a:r>
              <a:rPr lang="en-US" dirty="0">
                <a:solidFill>
                  <a:schemeClr val="tx1"/>
                </a:solidFill>
              </a:rPr>
              <a:t> so se </a:t>
            </a:r>
            <a:r>
              <a:rPr lang="en-US" dirty="0" err="1">
                <a:solidFill>
                  <a:schemeClr val="tx1"/>
                </a:solidFill>
              </a:rPr>
              <a:t>vpisali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znanih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ki</a:t>
            </a:r>
            <a:r>
              <a:rPr lang="en-US" dirty="0">
                <a:solidFill>
                  <a:schemeClr val="tx1"/>
                </a:solidFill>
              </a:rPr>
              <a:t> so se </a:t>
            </a:r>
            <a:r>
              <a:rPr lang="en-US" dirty="0" err="1">
                <a:solidFill>
                  <a:schemeClr val="tx1"/>
                </a:solidFill>
              </a:rPr>
              <a:t>vpisali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razvoju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obvladovanju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bolezni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dosežkih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farmacije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kakovosti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življenja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bolnikov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razvoju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zdravil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ipd</a:t>
            </a:r>
            <a:r>
              <a:rPr lang="en-US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xmlns="" val="951440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2"/>
            <a:ext cx="9144000" cy="5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477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ea typeface="Roboto Black" charset="0"/>
                <a:cs typeface="Roboto Black" charset="0"/>
              </a:rPr>
              <a:t>“ZASLUŽENI MEDIJI”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47751"/>
            <a:ext cx="8382000" cy="3047999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Redno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vabljenje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dogodke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Zagotavljanje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reportaž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vpisih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znanih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Slovencev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ipd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Zaključno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novinarsko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srečanje</a:t>
            </a:r>
            <a:r>
              <a:rPr lang="en-US" dirty="0">
                <a:solidFill>
                  <a:schemeClr val="tx1"/>
                </a:solidFill>
              </a:rPr>
              <a:t> z </a:t>
            </a:r>
            <a:r>
              <a:rPr lang="en-US" dirty="0" err="1">
                <a:solidFill>
                  <a:schemeClr val="tx1"/>
                </a:solidFill>
              </a:rPr>
              <a:t>zahvalo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podpornikov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588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2"/>
            <a:ext cx="9144000" cy="5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477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ea typeface="Roboto Black" charset="0"/>
                <a:cs typeface="Roboto Black" charset="0"/>
              </a:rPr>
              <a:t>“ZASLUŽENI MEDIJI” - PREGLED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04800" y="1072423"/>
            <a:ext cx="8382000" cy="287092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TELEVIZIJE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Planet TV, RTV </a:t>
            </a:r>
            <a:r>
              <a:rPr lang="en-US" sz="1800" dirty="0" err="1">
                <a:solidFill>
                  <a:schemeClr val="tx1"/>
                </a:solidFill>
              </a:rPr>
              <a:t>Slo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Tednik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Polnočni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klub</a:t>
            </a:r>
            <a:r>
              <a:rPr lang="en-US" sz="1800" dirty="0">
                <a:solidFill>
                  <a:schemeClr val="tx1"/>
                </a:solidFill>
              </a:rPr>
              <a:t>, Dobro </a:t>
            </a:r>
            <a:r>
              <a:rPr lang="en-US" sz="1800" dirty="0" err="1">
                <a:solidFill>
                  <a:schemeClr val="tx1"/>
                </a:solidFill>
              </a:rPr>
              <a:t>jutro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Znanost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ipd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TISK</a:t>
            </a:r>
          </a:p>
          <a:p>
            <a:pPr algn="l"/>
            <a:r>
              <a:rPr lang="en-US" sz="1800" dirty="0" err="1">
                <a:solidFill>
                  <a:schemeClr val="tx1"/>
                </a:solidFill>
              </a:rPr>
              <a:t>Nedeljski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dnevnik</a:t>
            </a:r>
            <a:r>
              <a:rPr lang="en-US" sz="1800" dirty="0">
                <a:solidFill>
                  <a:schemeClr val="tx1"/>
                </a:solidFill>
              </a:rPr>
              <a:t>, 24ur, </a:t>
            </a:r>
            <a:r>
              <a:rPr lang="en-US" sz="1800" dirty="0" err="1">
                <a:solidFill>
                  <a:schemeClr val="tx1"/>
                </a:solidFill>
              </a:rPr>
              <a:t>Večer</a:t>
            </a:r>
            <a:r>
              <a:rPr lang="en-US" sz="1800" dirty="0">
                <a:solidFill>
                  <a:schemeClr val="tx1"/>
                </a:solidFill>
              </a:rPr>
              <a:t>, life-style </a:t>
            </a:r>
            <a:r>
              <a:rPr lang="en-US" sz="1800" dirty="0" err="1">
                <a:solidFill>
                  <a:schemeClr val="tx1"/>
                </a:solidFill>
              </a:rPr>
              <a:t>mediji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medijskih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hiš</a:t>
            </a:r>
            <a:r>
              <a:rPr lang="en-US" sz="1800" dirty="0">
                <a:solidFill>
                  <a:schemeClr val="tx1"/>
                </a:solidFill>
              </a:rPr>
              <a:t> Adria media in Media 24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REVIALNI TISK</a:t>
            </a:r>
          </a:p>
          <a:p>
            <a:pPr algn="l"/>
            <a:r>
              <a:rPr lang="en-US" sz="1800" dirty="0" err="1">
                <a:solidFill>
                  <a:schemeClr val="tx1"/>
                </a:solidFill>
              </a:rPr>
              <a:t>Revije</a:t>
            </a:r>
            <a:r>
              <a:rPr lang="en-US" sz="1800" dirty="0">
                <a:solidFill>
                  <a:schemeClr val="tx1"/>
                </a:solidFill>
              </a:rPr>
              <a:t> s </a:t>
            </a:r>
            <a:r>
              <a:rPr lang="en-US" sz="1800" dirty="0" err="1">
                <a:solidFill>
                  <a:schemeClr val="tx1"/>
                </a:solidFill>
              </a:rPr>
              <a:t>področja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zdravega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življenja</a:t>
            </a:r>
            <a:r>
              <a:rPr lang="en-US" sz="1800" dirty="0">
                <a:solidFill>
                  <a:schemeClr val="tx1"/>
                </a:solidFill>
              </a:rPr>
              <a:t> in </a:t>
            </a:r>
            <a:r>
              <a:rPr lang="en-US" sz="1800" dirty="0" err="1">
                <a:solidFill>
                  <a:schemeClr val="tx1"/>
                </a:solidFill>
              </a:rPr>
              <a:t>zdravja</a:t>
            </a:r>
            <a:r>
              <a:rPr lang="en-US" sz="1800" dirty="0">
                <a:solidFill>
                  <a:schemeClr val="tx1"/>
                </a:solidFill>
              </a:rPr>
              <a:t> (Viva, </a:t>
            </a:r>
            <a:r>
              <a:rPr lang="en-US" sz="1800" dirty="0" err="1">
                <a:solidFill>
                  <a:schemeClr val="tx1"/>
                </a:solidFill>
              </a:rPr>
              <a:t>Medicina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danes</a:t>
            </a:r>
            <a:r>
              <a:rPr lang="en-US" sz="1800" dirty="0">
                <a:solidFill>
                  <a:schemeClr val="tx1"/>
                </a:solidFill>
              </a:rPr>
              <a:t>, L&amp;Z, </a:t>
            </a:r>
            <a:r>
              <a:rPr lang="en-US" sz="1800" dirty="0" err="1">
                <a:solidFill>
                  <a:schemeClr val="tx1"/>
                </a:solidFill>
              </a:rPr>
              <a:t>Bodi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zdrava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ipd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940426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2"/>
            <a:ext cx="9144000" cy="5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477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ea typeface="Roboto Black" charset="0"/>
                <a:cs typeface="Roboto Black" charset="0"/>
              </a:rPr>
              <a:t>“ZASLUŽENI MEDIJI” - PREGLED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04800" y="1072423"/>
            <a:ext cx="8382000" cy="287092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SPLETNI PORTALI</a:t>
            </a:r>
          </a:p>
          <a:p>
            <a:pPr algn="l"/>
            <a:r>
              <a:rPr lang="en-US" dirty="0" err="1">
                <a:solidFill>
                  <a:schemeClr val="tx1"/>
                </a:solidFill>
              </a:rPr>
              <a:t>Vsi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spletniportali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ki</a:t>
            </a:r>
            <a:r>
              <a:rPr lang="en-US" dirty="0">
                <a:solidFill>
                  <a:schemeClr val="tx1"/>
                </a:solidFill>
              </a:rPr>
              <a:t> so on-line </a:t>
            </a:r>
            <a:r>
              <a:rPr lang="en-US" dirty="0" err="1">
                <a:solidFill>
                  <a:schemeClr val="tx1"/>
                </a:solidFill>
              </a:rPr>
              <a:t>verzije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tiskanih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dnevnikov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revij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RADIO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Val 202, Radio </a:t>
            </a:r>
            <a:r>
              <a:rPr lang="en-US" dirty="0" err="1">
                <a:solidFill>
                  <a:schemeClr val="tx1"/>
                </a:solidFill>
              </a:rPr>
              <a:t>ognjišče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lokalne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radijske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mreže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večji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lokalni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studiji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gostovanja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43647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95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ČASOVNICA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983739"/>
            <a:ext cx="190500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APRIL 2017 - </a:t>
            </a:r>
            <a:r>
              <a:rPr lang="en-US" sz="1400" b="1" dirty="0" err="1"/>
              <a:t>Lansiranje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972967"/>
            <a:ext cx="2222810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MAJ - JUNIJ 2017 – </a:t>
            </a:r>
            <a:r>
              <a:rPr lang="en-US" sz="1400" b="1" dirty="0" err="1"/>
              <a:t>odvzem</a:t>
            </a:r>
            <a:r>
              <a:rPr lang="en-US" sz="1400" b="1" dirty="0"/>
              <a:t> </a:t>
            </a:r>
            <a:r>
              <a:rPr lang="en-US" sz="1400" b="1" dirty="0" err="1"/>
              <a:t>vzorcev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972967"/>
            <a:ext cx="2209800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JULIJ – AVGUST – follow-up </a:t>
            </a:r>
            <a:r>
              <a:rPr lang="en-US" sz="1400" b="1" dirty="0" err="1"/>
              <a:t>zbiranja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96668" y="972967"/>
            <a:ext cx="2194932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SEPT/OKT – </a:t>
            </a:r>
            <a:r>
              <a:rPr lang="en-US" sz="1400" b="1" dirty="0" err="1"/>
              <a:t>drugi</a:t>
            </a:r>
            <a:r>
              <a:rPr lang="en-US" sz="1400" b="1" dirty="0"/>
              <a:t> </a:t>
            </a:r>
            <a:r>
              <a:rPr lang="en-US" sz="1400" b="1" dirty="0" err="1"/>
              <a:t>val</a:t>
            </a:r>
            <a:r>
              <a:rPr lang="en-US" sz="1400" b="1" dirty="0"/>
              <a:t>, </a:t>
            </a:r>
            <a:r>
              <a:rPr lang="en-US" sz="1400" b="1" dirty="0" err="1"/>
              <a:t>po</a:t>
            </a:r>
            <a:r>
              <a:rPr lang="en-US" sz="1400" b="1" dirty="0"/>
              <a:t> </a:t>
            </a:r>
            <a:r>
              <a:rPr lang="en-US" sz="1400" b="1" dirty="0" err="1"/>
              <a:t>potrebi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029522" y="821731"/>
            <a:ext cx="11151" cy="4158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495800" y="810115"/>
            <a:ext cx="11151" cy="4158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765073" y="806863"/>
            <a:ext cx="11151" cy="4158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" y="1356148"/>
            <a:ext cx="1600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VIDEO</a:t>
            </a:r>
          </a:p>
          <a:p>
            <a:r>
              <a:rPr lang="sl-SI" sz="1400" dirty="0" err="1"/>
              <a:t>Dajsenaseznam</a:t>
            </a:r>
            <a:r>
              <a:rPr lang="en-US" sz="1400" dirty="0"/>
              <a:t>.</a:t>
            </a:r>
            <a:r>
              <a:rPr lang="en-US" sz="1400" dirty="0" err="1"/>
              <a:t>si</a:t>
            </a:r>
            <a:endParaRPr lang="en-US" sz="1400" dirty="0"/>
          </a:p>
          <a:p>
            <a:r>
              <a:rPr lang="en-US" sz="1400" dirty="0"/>
              <a:t>NOVINARSKA</a:t>
            </a:r>
          </a:p>
          <a:p>
            <a:r>
              <a:rPr lang="en-US" sz="1400" dirty="0"/>
              <a:t>TISK</a:t>
            </a:r>
          </a:p>
          <a:p>
            <a:r>
              <a:rPr lang="en-US" sz="1400" dirty="0"/>
              <a:t>BROŠURA</a:t>
            </a:r>
          </a:p>
          <a:p>
            <a:endParaRPr lang="en-US" sz="1400" dirty="0"/>
          </a:p>
          <a:p>
            <a:r>
              <a:rPr lang="en-US" sz="1400" dirty="0"/>
              <a:t>video </a:t>
            </a:r>
            <a:r>
              <a:rPr lang="en-US" sz="1400" dirty="0" err="1"/>
              <a:t>predstavitev</a:t>
            </a:r>
            <a:r>
              <a:rPr lang="en-US" sz="1400" dirty="0"/>
              <a:t> </a:t>
            </a:r>
            <a:r>
              <a:rPr lang="en-US" sz="1400" dirty="0" err="1"/>
              <a:t>za</a:t>
            </a:r>
            <a:r>
              <a:rPr lang="en-US" sz="1400" dirty="0"/>
              <a:t> </a:t>
            </a:r>
            <a:r>
              <a:rPr lang="en-US" sz="1400" dirty="0" err="1"/>
              <a:t>redni</a:t>
            </a:r>
            <a:r>
              <a:rPr lang="en-US" sz="1400" dirty="0"/>
              <a:t> </a:t>
            </a:r>
            <a:r>
              <a:rPr lang="en-US" sz="1400" dirty="0" err="1"/>
              <a:t>manjši</a:t>
            </a:r>
            <a:r>
              <a:rPr lang="en-US" sz="1400" dirty="0"/>
              <a:t> </a:t>
            </a:r>
            <a:r>
              <a:rPr lang="en-US" sz="1400" dirty="0" err="1"/>
              <a:t>dogodki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OUTDOOR</a:t>
            </a:r>
          </a:p>
          <a:p>
            <a:endParaRPr lang="en-US" sz="1400" dirty="0"/>
          </a:p>
          <a:p>
            <a:r>
              <a:rPr lang="en-US" sz="1400" dirty="0"/>
              <a:t>FB IN GOOGLE</a:t>
            </a:r>
          </a:p>
          <a:p>
            <a:endParaRPr lang="en-US" sz="1400" dirty="0"/>
          </a:p>
          <a:p>
            <a:r>
              <a:rPr lang="en-US" sz="1400" dirty="0"/>
              <a:t>BANNERJI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44905" y="1345377"/>
            <a:ext cx="1600200" cy="389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VEČJI DOGODEK</a:t>
            </a:r>
          </a:p>
          <a:p>
            <a:endParaRPr lang="en-US" sz="1400" dirty="0"/>
          </a:p>
          <a:p>
            <a:r>
              <a:rPr lang="en-US" sz="1400" dirty="0" err="1"/>
              <a:t>Redni</a:t>
            </a:r>
            <a:r>
              <a:rPr lang="en-US" sz="1400" dirty="0"/>
              <a:t> </a:t>
            </a:r>
            <a:r>
              <a:rPr lang="en-US" sz="1400" dirty="0" err="1"/>
              <a:t>manjši</a:t>
            </a:r>
            <a:r>
              <a:rPr lang="en-US" sz="1400" dirty="0"/>
              <a:t> </a:t>
            </a:r>
            <a:r>
              <a:rPr lang="en-US" sz="1400" dirty="0" err="1"/>
              <a:t>dogodki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PR</a:t>
            </a:r>
          </a:p>
          <a:p>
            <a:endParaRPr lang="en-US" sz="1400" dirty="0"/>
          </a:p>
          <a:p>
            <a:r>
              <a:rPr lang="en-US" sz="1400" dirty="0"/>
              <a:t>RADIO</a:t>
            </a:r>
          </a:p>
          <a:p>
            <a:endParaRPr lang="en-US" sz="1400" dirty="0"/>
          </a:p>
          <a:p>
            <a:r>
              <a:rPr lang="en-US" sz="1400" dirty="0"/>
              <a:t>BANNERJI</a:t>
            </a:r>
          </a:p>
          <a:p>
            <a:endParaRPr lang="en-US" sz="1400" dirty="0"/>
          </a:p>
          <a:p>
            <a:r>
              <a:rPr lang="en-US" sz="1400" dirty="0"/>
              <a:t>VIDEO </a:t>
            </a:r>
          </a:p>
          <a:p>
            <a:endParaRPr lang="en-US" sz="1400" dirty="0"/>
          </a:p>
          <a:p>
            <a:r>
              <a:rPr lang="en-US" sz="1400" dirty="0"/>
              <a:t>FB IN GOOGLE</a:t>
            </a:r>
          </a:p>
          <a:p>
            <a:endParaRPr lang="en-US" sz="1400" dirty="0"/>
          </a:p>
          <a:p>
            <a:r>
              <a:rPr lang="en-US" sz="1400" dirty="0"/>
              <a:t>PLAKATI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6800" y="1420781"/>
            <a:ext cx="16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</a:t>
            </a:r>
          </a:p>
          <a:p>
            <a:endParaRPr lang="en-US" sz="1400" dirty="0"/>
          </a:p>
          <a:p>
            <a:r>
              <a:rPr lang="en-US" sz="1400" dirty="0" err="1"/>
              <a:t>Odvzemi</a:t>
            </a:r>
            <a:r>
              <a:rPr lang="en-US" sz="1400" dirty="0"/>
              <a:t> </a:t>
            </a:r>
            <a:r>
              <a:rPr lang="en-US" sz="1400" dirty="0" err="1"/>
              <a:t>pri</a:t>
            </a:r>
            <a:r>
              <a:rPr lang="en-US" sz="1400" dirty="0"/>
              <a:t> PARTNERJIH (RK)</a:t>
            </a:r>
          </a:p>
          <a:p>
            <a:endParaRPr lang="en-US" sz="1400" dirty="0"/>
          </a:p>
          <a:p>
            <a:r>
              <a:rPr lang="en-US" sz="1400" dirty="0"/>
              <a:t>SOCIALNA OMREŽJA</a:t>
            </a:r>
          </a:p>
          <a:p>
            <a:endParaRPr lang="en-US" sz="1400" dirty="0"/>
          </a:p>
          <a:p>
            <a:r>
              <a:rPr lang="sl-SI" sz="1400" dirty="0" err="1"/>
              <a:t>Dajsenaseznam</a:t>
            </a:r>
            <a:r>
              <a:rPr lang="en-US" sz="1400" dirty="0"/>
              <a:t>.</a:t>
            </a:r>
            <a:r>
              <a:rPr lang="en-US" sz="1400" dirty="0" err="1"/>
              <a:t>si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00" y="1351079"/>
            <a:ext cx="198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NOVINARSKA</a:t>
            </a:r>
          </a:p>
          <a:p>
            <a:endParaRPr lang="en-US" sz="1400" dirty="0"/>
          </a:p>
          <a:p>
            <a:r>
              <a:rPr lang="en-US" sz="1400" dirty="0"/>
              <a:t>SOCIALNA OMREŽJA</a:t>
            </a:r>
          </a:p>
          <a:p>
            <a:endParaRPr lang="en-US" sz="1400" dirty="0"/>
          </a:p>
          <a:p>
            <a:r>
              <a:rPr lang="en-US" sz="1400" dirty="0" err="1"/>
              <a:t>Redni</a:t>
            </a:r>
            <a:r>
              <a:rPr lang="en-US" sz="1400" dirty="0"/>
              <a:t> </a:t>
            </a:r>
            <a:r>
              <a:rPr lang="en-US" sz="1400" dirty="0" err="1"/>
              <a:t>manjši</a:t>
            </a:r>
            <a:r>
              <a:rPr lang="en-US" sz="1400" dirty="0"/>
              <a:t> </a:t>
            </a:r>
            <a:r>
              <a:rPr lang="en-US" sz="1400" dirty="0" err="1"/>
              <a:t>dogodki</a:t>
            </a:r>
            <a:endParaRPr lang="sl-SI" sz="1400" dirty="0"/>
          </a:p>
          <a:p>
            <a:r>
              <a:rPr lang="sl-SI" sz="1400" b="1" dirty="0">
                <a:solidFill>
                  <a:srgbClr val="FF0000"/>
                </a:solidFill>
              </a:rPr>
              <a:t>Začetek vpisa v register preko </a:t>
            </a:r>
            <a:r>
              <a:rPr lang="sl-SI" sz="1400" b="1" dirty="0" err="1">
                <a:solidFill>
                  <a:srgbClr val="FF0000"/>
                </a:solidFill>
                <a:hlinkClick r:id="rId2"/>
              </a:rPr>
              <a:t>www</a:t>
            </a:r>
            <a:r>
              <a:rPr lang="sl-SI" sz="1400" b="1" dirty="0">
                <a:solidFill>
                  <a:srgbClr val="FF0000"/>
                </a:solidFill>
                <a:hlinkClick r:id="rId2"/>
              </a:rPr>
              <a:t>.</a:t>
            </a:r>
            <a:r>
              <a:rPr lang="sl-SI" sz="1400" b="1" dirty="0" err="1">
                <a:solidFill>
                  <a:srgbClr val="FF0000"/>
                </a:solidFill>
                <a:hlinkClick r:id="rId2"/>
              </a:rPr>
              <a:t>dajsenaseznam</a:t>
            </a:r>
            <a:r>
              <a:rPr lang="sl-SI" sz="1400" b="1" dirty="0">
                <a:solidFill>
                  <a:srgbClr val="FF0000"/>
                </a:solidFill>
                <a:hlinkClick r:id="rId2"/>
              </a:rPr>
              <a:t>.si</a:t>
            </a:r>
            <a:r>
              <a:rPr lang="sl-SI" sz="1400" b="1" dirty="0">
                <a:solidFill>
                  <a:srgbClr val="FF0000"/>
                </a:solidFill>
              </a:rPr>
              <a:t>: </a:t>
            </a:r>
            <a:r>
              <a:rPr lang="sl-SI" sz="1000" b="1" dirty="0">
                <a:solidFill>
                  <a:srgbClr val="FF0000"/>
                </a:solidFill>
              </a:rPr>
              <a:t>zainteresirani naročijo „</a:t>
            </a:r>
            <a:r>
              <a:rPr lang="sl-SI" sz="1000" b="1" dirty="0" err="1">
                <a:solidFill>
                  <a:srgbClr val="FF0000"/>
                </a:solidFill>
              </a:rPr>
              <a:t>tool</a:t>
            </a:r>
            <a:r>
              <a:rPr lang="sl-SI" sz="1000" b="1" dirty="0">
                <a:solidFill>
                  <a:srgbClr val="FF0000"/>
                </a:solidFill>
              </a:rPr>
              <a:t> kit“ za odvzem vzorca sline.</a:t>
            </a:r>
            <a:endParaRPr lang="en-US" sz="1000" dirty="0"/>
          </a:p>
          <a:p>
            <a:r>
              <a:rPr lang="en-US" sz="1400" dirty="0"/>
              <a:t>PLAKATI</a:t>
            </a:r>
          </a:p>
          <a:p>
            <a:endParaRPr lang="en-US" sz="1400" dirty="0"/>
          </a:p>
          <a:p>
            <a:r>
              <a:rPr lang="en-US" sz="1400" dirty="0"/>
              <a:t>RADIO</a:t>
            </a:r>
          </a:p>
          <a:p>
            <a:endParaRPr lang="en-US" sz="1400" dirty="0"/>
          </a:p>
          <a:p>
            <a:r>
              <a:rPr lang="en-US" sz="1400" dirty="0"/>
              <a:t>BANNERJI</a:t>
            </a:r>
          </a:p>
          <a:p>
            <a:endParaRPr lang="en-US" sz="1400" dirty="0"/>
          </a:p>
          <a:p>
            <a:r>
              <a:rPr lang="en-US" sz="1400" dirty="0"/>
              <a:t>OUTDOOR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6934200" y="2343150"/>
            <a:ext cx="1518425" cy="60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439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DEJSTVO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Ustreznost</a:t>
            </a:r>
            <a:r>
              <a:rPr lang="en-US" dirty="0"/>
              <a:t> </a:t>
            </a:r>
            <a:r>
              <a:rPr lang="en-US" dirty="0" err="1"/>
              <a:t>darovalčevih</a:t>
            </a:r>
            <a:r>
              <a:rPr lang="en-US" dirty="0"/>
              <a:t> KMC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sl-SI" b="1" dirty="0"/>
              <a:t>etnično</a:t>
            </a:r>
            <a:r>
              <a:rPr lang="en-US" b="1" dirty="0"/>
              <a:t> in </a:t>
            </a:r>
            <a:r>
              <a:rPr lang="sl-SI" b="1" dirty="0"/>
              <a:t>geografsko pogojena</a:t>
            </a:r>
            <a:r>
              <a:rPr lang="en-US" b="1" dirty="0"/>
              <a:t>.</a:t>
            </a:r>
            <a:r>
              <a:rPr lang="en-US" dirty="0"/>
              <a:t> “</a:t>
            </a:r>
            <a:r>
              <a:rPr lang="en-US" dirty="0" err="1"/>
              <a:t>Domači</a:t>
            </a:r>
            <a:r>
              <a:rPr lang="en-US" dirty="0"/>
              <a:t>” </a:t>
            </a:r>
            <a:r>
              <a:rPr lang="en-US" dirty="0" err="1"/>
              <a:t>nesorodni</a:t>
            </a:r>
            <a:r>
              <a:rPr lang="en-US" dirty="0"/>
              <a:t> </a:t>
            </a:r>
            <a:r>
              <a:rPr lang="en-US" dirty="0" err="1"/>
              <a:t>darovalci</a:t>
            </a:r>
            <a:r>
              <a:rPr lang="en-US" dirty="0"/>
              <a:t> so </a:t>
            </a:r>
            <a:r>
              <a:rPr lang="en-US" dirty="0" err="1"/>
              <a:t>podobnega</a:t>
            </a:r>
            <a:r>
              <a:rPr lang="en-US" dirty="0"/>
              <a:t> </a:t>
            </a:r>
            <a:r>
              <a:rPr lang="sl-SI" dirty="0"/>
              <a:t>tkivnega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in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verjetnostno</a:t>
            </a:r>
            <a:r>
              <a:rPr lang="en-US" dirty="0"/>
              <a:t> </a:t>
            </a:r>
            <a:r>
              <a:rPr lang="en-US" dirty="0" err="1"/>
              <a:t>bolj</a:t>
            </a:r>
            <a:r>
              <a:rPr lang="en-US" dirty="0"/>
              <a:t> </a:t>
            </a:r>
            <a:r>
              <a:rPr lang="en-US" dirty="0" err="1"/>
              <a:t>ustrezni</a:t>
            </a:r>
            <a:r>
              <a:rPr lang="sl-SI" dirty="0"/>
              <a:t> kot darovalci iz tujine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17.000 </a:t>
            </a:r>
            <a:r>
              <a:rPr lang="en-US" dirty="0" err="1"/>
              <a:t>potencialnih</a:t>
            </a:r>
            <a:r>
              <a:rPr lang="en-US" dirty="0"/>
              <a:t> </a:t>
            </a:r>
            <a:r>
              <a:rPr lang="en-US" dirty="0" err="1"/>
              <a:t>darovalcev</a:t>
            </a:r>
            <a:r>
              <a:rPr lang="en-US" dirty="0"/>
              <a:t> v </a:t>
            </a:r>
            <a:r>
              <a:rPr lang="en-US" dirty="0" err="1"/>
              <a:t>registru</a:t>
            </a:r>
            <a:r>
              <a:rPr lang="en-US" dirty="0"/>
              <a:t> </a:t>
            </a:r>
            <a:r>
              <a:rPr lang="sl-SI" dirty="0"/>
              <a:t>je mnogo premalo, da bi vsem bolnikom našli </a:t>
            </a:r>
            <a:r>
              <a:rPr lang="sl-SI" dirty="0" err="1"/>
              <a:t>utreznega</a:t>
            </a:r>
            <a:r>
              <a:rPr lang="sl-SI" dirty="0"/>
              <a:t> darovalca.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776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DEJSTVO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 </a:t>
            </a:r>
            <a:r>
              <a:rPr lang="en-US" dirty="0" err="1"/>
              <a:t>vseh</a:t>
            </a:r>
            <a:r>
              <a:rPr lang="en-US" dirty="0"/>
              <a:t> 25 </a:t>
            </a:r>
            <a:r>
              <a:rPr lang="en-US" dirty="0" err="1"/>
              <a:t>letih</a:t>
            </a:r>
            <a:r>
              <a:rPr lang="en-US" dirty="0"/>
              <a:t> </a:t>
            </a:r>
            <a:r>
              <a:rPr lang="en-US" dirty="0" err="1"/>
              <a:t>obstoja</a:t>
            </a:r>
            <a:r>
              <a:rPr lang="en-US" dirty="0"/>
              <a:t> je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domačega</a:t>
            </a:r>
            <a:r>
              <a:rPr lang="en-US" dirty="0"/>
              <a:t> </a:t>
            </a:r>
            <a:r>
              <a:rPr lang="en-US" dirty="0" err="1"/>
              <a:t>registra</a:t>
            </a:r>
            <a:r>
              <a:rPr lang="en-US" dirty="0"/>
              <a:t> </a:t>
            </a:r>
            <a:r>
              <a:rPr lang="en-US" dirty="0" err="1"/>
              <a:t>Sloveni</a:t>
            </a:r>
            <a:r>
              <a:rPr lang="sl-SI" dirty="0"/>
              <a:t>j</a:t>
            </a:r>
            <a:r>
              <a:rPr lang="en-US" dirty="0"/>
              <a:t>a </a:t>
            </a:r>
            <a:r>
              <a:rPr lang="sl-SI" dirty="0"/>
              <a:t>D</a:t>
            </a:r>
            <a:r>
              <a:rPr lang="en-US" dirty="0" err="1"/>
              <a:t>onor</a:t>
            </a:r>
            <a:r>
              <a:rPr lang="en-US" dirty="0"/>
              <a:t> </a:t>
            </a:r>
            <a:r>
              <a:rPr lang="en-US" dirty="0" err="1"/>
              <a:t>darovalo</a:t>
            </a:r>
            <a:r>
              <a:rPr lang="en-US" dirty="0"/>
              <a:t> </a:t>
            </a:r>
            <a:r>
              <a:rPr lang="en-US" b="1" dirty="0"/>
              <a:t>5</a:t>
            </a:r>
            <a:r>
              <a:rPr lang="sl-SI" b="1" dirty="0"/>
              <a:t>7</a:t>
            </a:r>
            <a:r>
              <a:rPr lang="en-US" b="1" dirty="0"/>
              <a:t> </a:t>
            </a:r>
            <a:r>
              <a:rPr lang="en-US" b="1" dirty="0" err="1"/>
              <a:t>ustreznih</a:t>
            </a:r>
            <a:r>
              <a:rPr lang="en-US" b="1" dirty="0"/>
              <a:t> </a:t>
            </a:r>
            <a:r>
              <a:rPr lang="en-US" b="1" dirty="0" err="1"/>
              <a:t>darovalcev</a:t>
            </a:r>
            <a:r>
              <a:rPr lang="sl-SI" b="1" dirty="0"/>
              <a:t> (Slovencem in tujcem)</a:t>
            </a:r>
            <a:r>
              <a:rPr lang="en-US" dirty="0"/>
              <a:t>. </a:t>
            </a:r>
            <a:r>
              <a:rPr lang="en-US" dirty="0" err="1"/>
              <a:t>Presaditev</a:t>
            </a:r>
            <a:r>
              <a:rPr lang="en-US" dirty="0"/>
              <a:t> </a:t>
            </a:r>
            <a:r>
              <a:rPr lang="en-US" dirty="0" err="1"/>
              <a:t>nesorod</a:t>
            </a:r>
            <a:r>
              <a:rPr lang="sl-SI" dirty="0"/>
              <a:t>n</a:t>
            </a:r>
            <a:r>
              <a:rPr lang="en-US" dirty="0" err="1"/>
              <a:t>ih</a:t>
            </a:r>
            <a:r>
              <a:rPr lang="en-US" dirty="0"/>
              <a:t> KMC je </a:t>
            </a:r>
            <a:r>
              <a:rPr lang="en-US" dirty="0" err="1"/>
              <a:t>bilo</a:t>
            </a:r>
            <a:r>
              <a:rPr lang="en-US" dirty="0"/>
              <a:t> v tem </a:t>
            </a:r>
            <a:r>
              <a:rPr lang="en-US" dirty="0" err="1"/>
              <a:t>obdobju</a:t>
            </a:r>
            <a:r>
              <a:rPr lang="en-US" dirty="0"/>
              <a:t> </a:t>
            </a:r>
            <a:r>
              <a:rPr lang="en-US" dirty="0" err="1"/>
              <a:t>izvedenih</a:t>
            </a:r>
            <a:r>
              <a:rPr lang="en-US" dirty="0"/>
              <a:t> </a:t>
            </a:r>
            <a:r>
              <a:rPr lang="en-US" dirty="0" err="1"/>
              <a:t>skupaj</a:t>
            </a:r>
            <a:r>
              <a:rPr lang="en-US" dirty="0"/>
              <a:t> </a:t>
            </a:r>
            <a:r>
              <a:rPr lang="sl-SI" dirty="0"/>
              <a:t>okrog</a:t>
            </a:r>
            <a:r>
              <a:rPr lang="en-US" dirty="0"/>
              <a:t> </a:t>
            </a:r>
            <a:r>
              <a:rPr lang="sl-SI" dirty="0"/>
              <a:t>260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Vsi</a:t>
            </a:r>
            <a:r>
              <a:rPr lang="en-US" dirty="0"/>
              <a:t>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nesorodni</a:t>
            </a:r>
            <a:r>
              <a:rPr lang="en-US" dirty="0"/>
              <a:t> </a:t>
            </a:r>
            <a:r>
              <a:rPr lang="en-US" dirty="0" err="1"/>
              <a:t>darovalci</a:t>
            </a:r>
            <a:r>
              <a:rPr lang="en-US" dirty="0"/>
              <a:t> so </a:t>
            </a:r>
            <a:r>
              <a:rPr lang="en-US" dirty="0" err="1"/>
              <a:t>torej</a:t>
            </a:r>
            <a:r>
              <a:rPr lang="en-US" dirty="0"/>
              <a:t> </a:t>
            </a:r>
            <a:r>
              <a:rPr lang="en-US" dirty="0" err="1"/>
              <a:t>prišli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tujine</a:t>
            </a:r>
            <a:r>
              <a:rPr lang="en-US" dirty="0"/>
              <a:t>, </a:t>
            </a:r>
            <a:r>
              <a:rPr lang="en-US" dirty="0" err="1"/>
              <a:t>ker</a:t>
            </a:r>
            <a:r>
              <a:rPr lang="en-US" dirty="0"/>
              <a:t> je </a:t>
            </a:r>
            <a:r>
              <a:rPr lang="en-US" dirty="0" err="1"/>
              <a:t>domači</a:t>
            </a:r>
            <a:r>
              <a:rPr lang="en-US" dirty="0"/>
              <a:t> register </a:t>
            </a:r>
            <a:r>
              <a:rPr lang="en-US" b="1" dirty="0" err="1"/>
              <a:t>premajhen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039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C000"/>
                </a:solidFill>
              </a:rPr>
              <a:t>DEJSTVO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Večji</a:t>
            </a:r>
            <a:r>
              <a:rPr lang="en-US" dirty="0"/>
              <a:t> </a:t>
            </a:r>
            <a:r>
              <a:rPr lang="en-US" dirty="0" err="1"/>
              <a:t>domači</a:t>
            </a:r>
            <a:r>
              <a:rPr lang="en-US" dirty="0"/>
              <a:t> register </a:t>
            </a:r>
            <a:r>
              <a:rPr lang="en-US" dirty="0" err="1"/>
              <a:t>pomeni</a:t>
            </a:r>
            <a:r>
              <a:rPr lang="en-US" dirty="0"/>
              <a:t> </a:t>
            </a:r>
            <a:r>
              <a:rPr lang="en-US" dirty="0" err="1"/>
              <a:t>večjo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sl-SI" dirty="0"/>
              <a:t>tkivne skladnosti </a:t>
            </a:r>
            <a:r>
              <a:rPr lang="sl-SI"/>
              <a:t>med bolnikom </a:t>
            </a:r>
            <a:r>
              <a:rPr lang="sl-SI" dirty="0"/>
              <a:t>in darovalcem</a:t>
            </a:r>
            <a:r>
              <a:rPr lang="en-US" dirty="0"/>
              <a:t> in </a:t>
            </a:r>
            <a:r>
              <a:rPr lang="en-US" dirty="0" err="1"/>
              <a:t>posledično</a:t>
            </a:r>
            <a:r>
              <a:rPr lang="en-US" dirty="0"/>
              <a:t> </a:t>
            </a:r>
            <a:r>
              <a:rPr lang="en-US" b="1" dirty="0" err="1"/>
              <a:t>več</a:t>
            </a:r>
            <a:r>
              <a:rPr lang="en-US" b="1" dirty="0"/>
              <a:t> </a:t>
            </a:r>
            <a:r>
              <a:rPr lang="en-US" b="1" dirty="0" err="1"/>
              <a:t>možnosti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bolnikovo</a:t>
            </a:r>
            <a:r>
              <a:rPr lang="en-US" b="1" dirty="0"/>
              <a:t> </a:t>
            </a:r>
            <a:r>
              <a:rPr lang="sl-SI" b="1" dirty="0"/>
              <a:t>preživetje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</a:t>
            </a:r>
            <a:r>
              <a:rPr lang="en-US" dirty="0" err="1"/>
              <a:t>Sloveni</a:t>
            </a:r>
            <a:r>
              <a:rPr lang="sl-SI" dirty="0"/>
              <a:t>j</a:t>
            </a:r>
            <a:r>
              <a:rPr lang="en-US" dirty="0"/>
              <a:t>a </a:t>
            </a:r>
            <a:r>
              <a:rPr lang="sl-SI" dirty="0"/>
              <a:t>D</a:t>
            </a:r>
            <a:r>
              <a:rPr lang="en-US" dirty="0" err="1"/>
              <a:t>onor</a:t>
            </a:r>
            <a:r>
              <a:rPr lang="en-US" dirty="0"/>
              <a:t> </a:t>
            </a:r>
            <a:r>
              <a:rPr lang="en-US" dirty="0" err="1"/>
              <a:t>ostati</a:t>
            </a:r>
            <a:r>
              <a:rPr lang="en-US" dirty="0"/>
              <a:t> del </a:t>
            </a:r>
            <a:r>
              <a:rPr lang="sl-SI" dirty="0"/>
              <a:t>supine evropskih </a:t>
            </a:r>
            <a:r>
              <a:rPr lang="en-US" dirty="0" err="1"/>
              <a:t>srednje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registrov</a:t>
            </a:r>
            <a:r>
              <a:rPr lang="en-US" dirty="0"/>
              <a:t>, mora </a:t>
            </a:r>
            <a:r>
              <a:rPr lang="en-US" b="1" dirty="0" err="1"/>
              <a:t>povečati</a:t>
            </a:r>
            <a:r>
              <a:rPr lang="en-US" b="1" dirty="0"/>
              <a:t> </a:t>
            </a:r>
            <a:r>
              <a:rPr lang="en-US" b="1" dirty="0" err="1"/>
              <a:t>število</a:t>
            </a:r>
            <a:r>
              <a:rPr lang="en-US" b="1" dirty="0"/>
              <a:t> </a:t>
            </a:r>
            <a:r>
              <a:rPr lang="en-US" b="1" dirty="0" err="1"/>
              <a:t>potencialnih</a:t>
            </a:r>
            <a:r>
              <a:rPr lang="en-US" b="1" dirty="0"/>
              <a:t> </a:t>
            </a:r>
            <a:r>
              <a:rPr lang="en-US" b="1" dirty="0" err="1"/>
              <a:t>darovalcev</a:t>
            </a:r>
            <a:r>
              <a:rPr lang="en-US" b="1" dirty="0"/>
              <a:t> </a:t>
            </a:r>
            <a:r>
              <a:rPr lang="en-US" dirty="0" err="1"/>
              <a:t>na</a:t>
            </a:r>
            <a:r>
              <a:rPr lang="en-US" dirty="0"/>
              <a:t> 20.000.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84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V TEM LETU ZATO…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820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… </a:t>
            </a:r>
            <a:r>
              <a:rPr lang="en-US" dirty="0" err="1"/>
              <a:t>želimo</a:t>
            </a:r>
            <a:r>
              <a:rPr lang="en-US" dirty="0"/>
              <a:t> </a:t>
            </a:r>
            <a:r>
              <a:rPr lang="en-US" b="1" dirty="0" err="1"/>
              <a:t>preseči</a:t>
            </a:r>
            <a:r>
              <a:rPr lang="en-US" b="1" dirty="0"/>
              <a:t> </a:t>
            </a:r>
            <a:r>
              <a:rPr lang="en-US" b="1" dirty="0" err="1"/>
              <a:t>sedanje</a:t>
            </a:r>
            <a:r>
              <a:rPr lang="en-US" b="1" dirty="0"/>
              <a:t> </a:t>
            </a:r>
            <a:r>
              <a:rPr lang="en-US" b="1" dirty="0" err="1"/>
              <a:t>stanje</a:t>
            </a:r>
            <a:r>
              <a:rPr lang="en-US" b="1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b="1" dirty="0" err="1"/>
              <a:t>doseči</a:t>
            </a:r>
            <a:r>
              <a:rPr lang="en-US" b="1" dirty="0"/>
              <a:t> </a:t>
            </a:r>
            <a:r>
              <a:rPr lang="en-US" b="1" dirty="0" err="1"/>
              <a:t>zastavljena</a:t>
            </a:r>
            <a:r>
              <a:rPr lang="en-US" b="1" dirty="0"/>
              <a:t> DEJSTVA </a:t>
            </a:r>
          </a:p>
          <a:p>
            <a:pPr marL="0" indent="0">
              <a:buNone/>
            </a:pPr>
            <a:r>
              <a:rPr lang="en-US" dirty="0" err="1"/>
              <a:t>ter</a:t>
            </a:r>
            <a:r>
              <a:rPr lang="en-US" dirty="0"/>
              <a:t> s tem </a:t>
            </a:r>
            <a:r>
              <a:rPr lang="en-US" dirty="0" err="1"/>
              <a:t>obeležiti</a:t>
            </a:r>
            <a:r>
              <a:rPr lang="en-US" dirty="0"/>
              <a:t> </a:t>
            </a:r>
            <a:r>
              <a:rPr lang="en-US" dirty="0" err="1"/>
              <a:t>jubilej</a:t>
            </a:r>
            <a:r>
              <a:rPr lang="sl-SI" dirty="0"/>
              <a:t>a</a:t>
            </a:r>
            <a:r>
              <a:rPr lang="en-US" dirty="0"/>
              <a:t> </a:t>
            </a:r>
            <a:r>
              <a:rPr lang="sl-SI" dirty="0"/>
              <a:t>Združenja</a:t>
            </a:r>
            <a:r>
              <a:rPr lang="en-US" dirty="0"/>
              <a:t> L&amp;L </a:t>
            </a:r>
            <a:r>
              <a:rPr lang="sl-SI" dirty="0"/>
              <a:t>in</a:t>
            </a:r>
            <a:r>
              <a:rPr lang="en-US" dirty="0"/>
              <a:t> </a:t>
            </a:r>
            <a:r>
              <a:rPr lang="sl-SI" dirty="0"/>
              <a:t>Registra Slovenija </a:t>
            </a:r>
            <a:r>
              <a:rPr lang="sl-SI" dirty="0" err="1"/>
              <a:t>Donor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40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5598" y="2262715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358629"/>
            <a:ext cx="987554" cy="96286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558115"/>
            <a:ext cx="8229600" cy="777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</a:rPr>
              <a:t>10 LET</a:t>
            </a:r>
            <a:r>
              <a:rPr lang="en-US" b="1" dirty="0">
                <a:solidFill>
                  <a:srgbClr val="FF0000"/>
                </a:solidFill>
              </a:rPr>
              <a:t>	                  </a:t>
            </a:r>
            <a:r>
              <a:rPr lang="en-US" sz="2000" b="1" dirty="0">
                <a:solidFill>
                  <a:srgbClr val="FF0000"/>
                </a:solidFill>
              </a:rPr>
              <a:t>25 LET REGISTRA KMC</a:t>
            </a:r>
          </a:p>
        </p:txBody>
      </p:sp>
    </p:spTree>
    <p:extLst>
      <p:ext uri="{BB962C8B-B14F-4D97-AF65-F5344CB8AC3E}">
        <p14:creationId xmlns:p14="http://schemas.microsoft.com/office/powerpoint/2010/main" xmlns="" val="232352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35"/>
            <a:ext cx="9144000" cy="514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621631"/>
            <a:ext cx="8915400" cy="1102519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  <a:ea typeface="Roboto Black" charset="0"/>
                <a:cs typeface="Roboto Black" charset="0"/>
              </a:rPr>
              <a:t>KAMPANJA “</a:t>
            </a:r>
            <a:r>
              <a:rPr lang="sl-SI" sz="4800" b="1" dirty="0">
                <a:latin typeface="+mn-lt"/>
                <a:ea typeface="Roboto Black" charset="0"/>
                <a:cs typeface="Roboto Black" charset="0"/>
              </a:rPr>
              <a:t>DAJ SE NA SEZNAM“</a:t>
            </a:r>
            <a:r>
              <a:rPr lang="en-US" sz="4800" b="1" dirty="0">
                <a:latin typeface="+mn-lt"/>
                <a:ea typeface="Roboto Black" charset="0"/>
                <a:cs typeface="Roboto Black" charset="0"/>
              </a:rPr>
              <a:t/>
            </a:r>
            <a:br>
              <a:rPr lang="en-US" sz="4800" b="1" dirty="0">
                <a:latin typeface="+mn-lt"/>
                <a:ea typeface="Roboto Black" charset="0"/>
                <a:cs typeface="Roboto Black" charset="0"/>
              </a:rPr>
            </a:br>
            <a:endParaRPr lang="en-US" sz="4000" b="1" dirty="0">
              <a:solidFill>
                <a:schemeClr val="bg1">
                  <a:lumMod val="65000"/>
                </a:schemeClr>
              </a:solidFill>
              <a:latin typeface="+mn-lt"/>
              <a:ea typeface="Roboto Black" charset="0"/>
              <a:cs typeface="Robo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46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VKLJUČENI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7200900" cy="38290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/>
              <a:t>Nosilca</a:t>
            </a:r>
            <a:r>
              <a:rPr lang="en-US" b="1" dirty="0"/>
              <a:t> in </a:t>
            </a:r>
            <a:r>
              <a:rPr lang="en-US" b="1" dirty="0" err="1"/>
              <a:t>organizatorja</a:t>
            </a:r>
            <a:r>
              <a:rPr lang="en-US" b="1" dirty="0"/>
              <a:t> </a:t>
            </a:r>
            <a:r>
              <a:rPr lang="en-US" b="1" dirty="0" err="1"/>
              <a:t>kampanje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sl-SI" dirty="0"/>
              <a:t>Slovensko združenje bolnikov z limfomom in levkemijo, L&amp;L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Zavod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transfuzijsko</a:t>
            </a:r>
            <a:r>
              <a:rPr lang="en-US" dirty="0"/>
              <a:t> </a:t>
            </a:r>
            <a:r>
              <a:rPr lang="en-US" dirty="0" err="1"/>
              <a:t>medicino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</a:t>
            </a:r>
            <a:r>
              <a:rPr lang="sl-SI" b="1" dirty="0" err="1"/>
              <a:t>artnerji</a:t>
            </a:r>
            <a:r>
              <a:rPr lang="sl-SI" b="1" dirty="0"/>
              <a:t> </a:t>
            </a:r>
            <a:r>
              <a:rPr lang="sl-SI" b="1" dirty="0" err="1"/>
              <a:t>kampaje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/>
              <a:t>Slovenia </a:t>
            </a:r>
            <a:r>
              <a:rPr lang="sl-SI" dirty="0"/>
              <a:t>T</a:t>
            </a:r>
            <a:r>
              <a:rPr lang="en-US" dirty="0" err="1"/>
              <a:t>ransplant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Rdeči križ Slovenije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Ministrstvo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zdravje</a:t>
            </a:r>
            <a:r>
              <a:rPr lang="en-US" dirty="0"/>
              <a:t> RS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Društvo študentov medicine MF Ljubljana in MF Maribor ter projekt </a:t>
            </a:r>
            <a:r>
              <a:rPr lang="sl-SI" dirty="0" err="1"/>
              <a:t>Epruvetka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Večja podjetja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Izvedba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 err="1"/>
              <a:t>Komunikacijska</a:t>
            </a:r>
            <a:r>
              <a:rPr lang="en-US" dirty="0"/>
              <a:t> </a:t>
            </a:r>
            <a:r>
              <a:rPr lang="en-US" dirty="0" err="1"/>
              <a:t>agencija</a:t>
            </a:r>
            <a:r>
              <a:rPr lang="en-US" dirty="0"/>
              <a:t> </a:t>
            </a:r>
            <a:r>
              <a:rPr lang="en-US" dirty="0" err="1"/>
              <a:t>Futura</a:t>
            </a:r>
            <a:r>
              <a:rPr lang="en-US" dirty="0"/>
              <a:t> DDB </a:t>
            </a:r>
          </a:p>
          <a:p>
            <a:pPr marL="0" indent="0">
              <a:buNone/>
            </a:pPr>
            <a:r>
              <a:rPr lang="en-US" dirty="0" err="1"/>
              <a:t>Oblikovalski</a:t>
            </a:r>
            <a:r>
              <a:rPr lang="en-US" dirty="0"/>
              <a:t> studio Katja </a:t>
            </a:r>
            <a:r>
              <a:rPr lang="en-US" dirty="0" err="1"/>
              <a:t>Gaspari</a:t>
            </a:r>
            <a:r>
              <a:rPr lang="en-US" dirty="0"/>
              <a:t> Leben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Aljoša Rebolj – Studio Bomba </a:t>
            </a:r>
            <a:r>
              <a:rPr lang="sl-SI" dirty="0" err="1"/>
              <a:t>d.o.o</a:t>
            </a:r>
            <a:r>
              <a:rPr lang="sl-SI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4877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1469</Words>
  <Application>Microsoft Office PowerPoint</Application>
  <PresentationFormat>Diaprojekcija na zaslonu (16:9)</PresentationFormat>
  <Paragraphs>235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38</vt:i4>
      </vt:variant>
    </vt:vector>
  </HeadingPairs>
  <TitlesOfParts>
    <vt:vector size="39" baseType="lpstr">
      <vt:lpstr>Office Theme</vt:lpstr>
      <vt:lpstr>POVEČAJMO REGISTER DAROVALCEV KMC </vt:lpstr>
      <vt:lpstr>DEJSTVO 1</vt:lpstr>
      <vt:lpstr>DEJSTVO 2</vt:lpstr>
      <vt:lpstr>DEJSTVO 3</vt:lpstr>
      <vt:lpstr>DEJSTVO 4</vt:lpstr>
      <vt:lpstr>DEJSTVO 5</vt:lpstr>
      <vt:lpstr>V TEM LETU ZATO…</vt:lpstr>
      <vt:lpstr>KAMPANJA “DAJ SE NA SEZNAM“ </vt:lpstr>
      <vt:lpstr>VKLJUČENI</vt:lpstr>
      <vt:lpstr>POSLANSTVO KAMPANJE</vt:lpstr>
      <vt:lpstr>CILJI KAMPANJE </vt:lpstr>
      <vt:lpstr>VSEBINSKI CILJI</vt:lpstr>
      <vt:lpstr>PREGLED KAMPANJE</vt:lpstr>
      <vt:lpstr>IZZIVI</vt:lpstr>
      <vt:lpstr>CILJNA SKUPINA</vt:lpstr>
      <vt:lpstr>PRIMARNA CILJNA SKUPINA</vt:lpstr>
      <vt:lpstr>NAŠ REGISTER</vt:lpstr>
      <vt:lpstr>NAŠA CILJNA SKUPINA IMA TUDI OGROMNO REGISTROV</vt:lpstr>
      <vt:lpstr>KREATIVNA IDEJA</vt:lpstr>
      <vt:lpstr>GLAVNI NAGOVOR OZ SPOROČILO</vt:lpstr>
      <vt:lpstr>KREATIVNA ORODJA</vt:lpstr>
      <vt:lpstr>Diapozitiv 22</vt:lpstr>
      <vt:lpstr>Diapozitiv 23</vt:lpstr>
      <vt:lpstr>Diapozitiv 24</vt:lpstr>
      <vt:lpstr>Diapozitiv 25</vt:lpstr>
      <vt:lpstr>Diapozitiv 26</vt:lpstr>
      <vt:lpstr>www.dajsenaseznam.si</vt:lpstr>
      <vt:lpstr>Diapozitiv 28</vt:lpstr>
      <vt:lpstr>Diapozitiv 29</vt:lpstr>
      <vt:lpstr>Diapozitiv 30</vt:lpstr>
      <vt:lpstr>DOGODKI</vt:lpstr>
      <vt:lpstr>MEDIJSKI KANALI</vt:lpstr>
      <vt:lpstr>MEDIJSKI PARTNERJI</vt:lpstr>
      <vt:lpstr>“ZASLUŽENI MEDIJI”</vt:lpstr>
      <vt:lpstr>“ZASLUŽENI MEDIJI”</vt:lpstr>
      <vt:lpstr>“ZASLUŽENI MEDIJI” - PREGLED</vt:lpstr>
      <vt:lpstr>“ZASLUŽENI MEDIJI” - PREGLED</vt:lpstr>
      <vt:lpstr>ČASOVNICA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Meta</dc:creator>
  <cp:lastModifiedBy>MILENA</cp:lastModifiedBy>
  <cp:revision>144</cp:revision>
  <cp:lastPrinted>2017-01-23T08:12:23Z</cp:lastPrinted>
  <dcterms:created xsi:type="dcterms:W3CDTF">2017-01-19T21:25:09Z</dcterms:created>
  <dcterms:modified xsi:type="dcterms:W3CDTF">2017-04-03T09:11:01Z</dcterms:modified>
</cp:coreProperties>
</file>